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2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2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2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24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25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26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27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28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29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30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31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32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33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notesSlides/notesSlide34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notesSlides/notesSlide35.xml" ContentType="application/vnd.openxmlformats-officedocument.presentationml.notesSl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notesSlides/notesSlide36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notesSlides/notesSlide37.xml" ContentType="application/vnd.openxmlformats-officedocument.presentationml.notesSl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notesSlides/notesSlide38.xml" ContentType="application/vnd.openxmlformats-officedocument.presentationml.notesSl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notesSlides/notesSlide39.xml" ContentType="application/vnd.openxmlformats-officedocument.presentationml.notesSl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notesSlides/notesSlide40.xml" ContentType="application/vnd.openxmlformats-officedocument.presentationml.notesSlid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notesSlides/notesSlide41.xml" ContentType="application/vnd.openxmlformats-officedocument.presentationml.notesSlid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notesSlides/notesSlide42.xml" ContentType="application/vnd.openxmlformats-officedocument.presentationml.notesSlid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notesSlides/notesSlide43.xml" ContentType="application/vnd.openxmlformats-officedocument.presentationml.notesSlid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notesSlides/notesSlide44.xml" ContentType="application/vnd.openxmlformats-officedocument.presentationml.notesSlid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notesSlides/notesSlide45.xml" ContentType="application/vnd.openxmlformats-officedocument.presentationml.notesSlid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notesSlides/notesSlide46.xml" ContentType="application/vnd.openxmlformats-officedocument.presentationml.notesSlid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308" r:id="rId2"/>
    <p:sldId id="389" r:id="rId3"/>
    <p:sldId id="387" r:id="rId4"/>
    <p:sldId id="390" r:id="rId5"/>
    <p:sldId id="392" r:id="rId6"/>
    <p:sldId id="393" r:id="rId7"/>
    <p:sldId id="394" r:id="rId8"/>
    <p:sldId id="395" r:id="rId9"/>
    <p:sldId id="396" r:id="rId10"/>
    <p:sldId id="397" r:id="rId11"/>
    <p:sldId id="398" r:id="rId12"/>
    <p:sldId id="399" r:id="rId13"/>
    <p:sldId id="400" r:id="rId14"/>
    <p:sldId id="433" r:id="rId15"/>
    <p:sldId id="434" r:id="rId16"/>
    <p:sldId id="435" r:id="rId17"/>
    <p:sldId id="436" r:id="rId18"/>
    <p:sldId id="437" r:id="rId19"/>
    <p:sldId id="438" r:id="rId20"/>
    <p:sldId id="401" r:id="rId21"/>
    <p:sldId id="402" r:id="rId22"/>
    <p:sldId id="405" r:id="rId23"/>
    <p:sldId id="404" r:id="rId24"/>
    <p:sldId id="403" r:id="rId25"/>
    <p:sldId id="408" r:id="rId26"/>
    <p:sldId id="407" r:id="rId27"/>
    <p:sldId id="406" r:id="rId28"/>
    <p:sldId id="409" r:id="rId29"/>
    <p:sldId id="410" r:id="rId30"/>
    <p:sldId id="411" r:id="rId31"/>
    <p:sldId id="412" r:id="rId32"/>
    <p:sldId id="413" r:id="rId33"/>
    <p:sldId id="414" r:id="rId34"/>
    <p:sldId id="415" r:id="rId35"/>
    <p:sldId id="416" r:id="rId36"/>
    <p:sldId id="417" r:id="rId37"/>
    <p:sldId id="418" r:id="rId38"/>
    <p:sldId id="419" r:id="rId39"/>
    <p:sldId id="420" r:id="rId40"/>
    <p:sldId id="421" r:id="rId41"/>
    <p:sldId id="422" r:id="rId42"/>
    <p:sldId id="423" r:id="rId43"/>
    <p:sldId id="425" r:id="rId44"/>
    <p:sldId id="426" r:id="rId45"/>
    <p:sldId id="427" r:id="rId46"/>
    <p:sldId id="428" r:id="rId47"/>
    <p:sldId id="430" r:id="rId48"/>
    <p:sldId id="431" r:id="rId49"/>
  </p:sldIdLst>
  <p:sldSz cx="12192000" cy="6858000"/>
  <p:notesSz cx="6794500" cy="99314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6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7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8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9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0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1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2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3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4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5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6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7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8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9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30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31.xlsx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32.xlsx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33.xlsx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34.xlsx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35.xlsx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Szkoły/uczelnie do których uczęszczają ankietowani </a:t>
            </a:r>
          </a:p>
        </c:rich>
      </c:tx>
      <c:layout>
        <c:manualLayout>
          <c:xMode val="edge"/>
          <c:yMode val="edge"/>
          <c:x val="0.18248970000907874"/>
          <c:y val="9.247583154865207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54316387534891475"/>
          <c:y val="9.3821084864391946E-2"/>
          <c:w val="0.41613947562110293"/>
          <c:h val="0.7862168270632837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Wydział Mechaniczno – Technologiczny w Stalowej Woli Politechniki Rzeszowskiej</c:v>
                </c:pt>
                <c:pt idx="1">
                  <c:v>Wydział Nauk Inżynieryjno-Technicznych w Stalowej Woli Katolickiego Uniwersytetu Lubelskiego Jana Pawła II </c:v>
                </c:pt>
                <c:pt idx="2">
                  <c:v>Liceum Ogólnokształcące w Stalowej Woli, Centrum Kształcenia TORUS</c:v>
                </c:pt>
                <c:pt idx="3">
                  <c:v>Liceum Ogólnokształcące dla Dorosłych w Centrum Kształcenia Zawodowego i Ustawicznego</c:v>
                </c:pt>
                <c:pt idx="4">
                  <c:v>Katolickie Liceum Ogólnokształcące im. bł. Ks. J. Popiełuszki</c:v>
                </c:pt>
                <c:pt idx="5">
                  <c:v>Społeczne Liceum Ogólnokształcące</c:v>
                </c:pt>
                <c:pt idx="6">
                  <c:v>Centrum Edukacji Zawodowej</c:v>
                </c:pt>
                <c:pt idx="7">
                  <c:v>Zespół Szkół Nr 3 im. Jana III Sobieskiego</c:v>
                </c:pt>
                <c:pt idx="8">
                  <c:v>Zespół Szkół Nr 2 im. T. Kościuszki</c:v>
                </c:pt>
                <c:pt idx="9">
                  <c:v>Zespół Szkół Nr 1 im. Gen. W. Sikorskiego</c:v>
                </c:pt>
                <c:pt idx="10">
                  <c:v>Zespół Szkół Ogólnokształcących I Liceum Ogólnokształcące im. KEN</c:v>
                </c:pt>
                <c:pt idx="11">
                  <c:v>Samorządowe Liceum Ogólnokształcące im. C.K. Norwida</c:v>
                </c:pt>
              </c:strCache>
            </c:strRef>
          </c:cat>
          <c:val>
            <c:numRef>
              <c:f>Arkusz1!$B$2:$B$13</c:f>
              <c:numCache>
                <c:formatCode>General</c:formatCode>
                <c:ptCount val="12"/>
                <c:pt idx="4" formatCode="0.00">
                  <c:v>11</c:v>
                </c:pt>
                <c:pt idx="5" formatCode="0.00">
                  <c:v>4</c:v>
                </c:pt>
                <c:pt idx="6" formatCode="0.00">
                  <c:v>66</c:v>
                </c:pt>
                <c:pt idx="7" formatCode="0.00">
                  <c:v>84</c:v>
                </c:pt>
                <c:pt idx="8" formatCode="0.00">
                  <c:v>91</c:v>
                </c:pt>
                <c:pt idx="9" formatCode="0.00">
                  <c:v>66</c:v>
                </c:pt>
                <c:pt idx="10" formatCode="0.00">
                  <c:v>180</c:v>
                </c:pt>
                <c:pt idx="11" formatCode="0.00">
                  <c:v>179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D41-4AC4-B500-AACFDDB6B5EA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Wydział Mechaniczno – Technologiczny w Stalowej Woli Politechniki Rzeszowskiej</c:v>
                </c:pt>
                <c:pt idx="1">
                  <c:v>Wydział Nauk Inżynieryjno-Technicznych w Stalowej Woli Katolickiego Uniwersytetu Lubelskiego Jana Pawła II </c:v>
                </c:pt>
                <c:pt idx="2">
                  <c:v>Liceum Ogólnokształcące w Stalowej Woli, Centrum Kształcenia TORUS</c:v>
                </c:pt>
                <c:pt idx="3">
                  <c:v>Liceum Ogólnokształcące dla Dorosłych w Centrum Kształcenia Zawodowego i Ustawicznego</c:v>
                </c:pt>
                <c:pt idx="4">
                  <c:v>Katolickie Liceum Ogólnokształcące im. bł. Ks. J. Popiełuszki</c:v>
                </c:pt>
                <c:pt idx="5">
                  <c:v>Społeczne Liceum Ogólnokształcące</c:v>
                </c:pt>
                <c:pt idx="6">
                  <c:v>Centrum Edukacji Zawodowej</c:v>
                </c:pt>
                <c:pt idx="7">
                  <c:v>Zespół Szkół Nr 3 im. Jana III Sobieskiego</c:v>
                </c:pt>
                <c:pt idx="8">
                  <c:v>Zespół Szkół Nr 2 im. T. Kościuszki</c:v>
                </c:pt>
                <c:pt idx="9">
                  <c:v>Zespół Szkół Nr 1 im. Gen. W. Sikorskiego</c:v>
                </c:pt>
                <c:pt idx="10">
                  <c:v>Zespół Szkół Ogólnokształcących I Liceum Ogólnokształcące im. KEN</c:v>
                </c:pt>
                <c:pt idx="11">
                  <c:v>Samorządowe Liceum Ogólnokształcące im. C.K. Norwida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2" formatCode="0.00">
                  <c:v>1</c:v>
                </c:pt>
                <c:pt idx="3" formatCode="0.00">
                  <c:v>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D41-4AC4-B500-AACFDDB6B5EA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Wydział Mechaniczno – Technologiczny w Stalowej Woli Politechniki Rzeszowskiej</c:v>
                </c:pt>
                <c:pt idx="1">
                  <c:v>Wydział Nauk Inżynieryjno-Technicznych w Stalowej Woli Katolickiego Uniwersytetu Lubelskiego Jana Pawła II </c:v>
                </c:pt>
                <c:pt idx="2">
                  <c:v>Liceum Ogólnokształcące w Stalowej Woli, Centrum Kształcenia TORUS</c:v>
                </c:pt>
                <c:pt idx="3">
                  <c:v>Liceum Ogólnokształcące dla Dorosłych w Centrum Kształcenia Zawodowego i Ustawicznego</c:v>
                </c:pt>
                <c:pt idx="4">
                  <c:v>Katolickie Liceum Ogólnokształcące im. bł. Ks. J. Popiełuszki</c:v>
                </c:pt>
                <c:pt idx="5">
                  <c:v>Społeczne Liceum Ogólnokształcące</c:v>
                </c:pt>
                <c:pt idx="6">
                  <c:v>Centrum Edukacji Zawodowej</c:v>
                </c:pt>
                <c:pt idx="7">
                  <c:v>Zespół Szkół Nr 3 im. Jana III Sobieskiego</c:v>
                </c:pt>
                <c:pt idx="8">
                  <c:v>Zespół Szkół Nr 2 im. T. Kościuszki</c:v>
                </c:pt>
                <c:pt idx="9">
                  <c:v>Zespół Szkół Nr 1 im. Gen. W. Sikorskiego</c:v>
                </c:pt>
                <c:pt idx="10">
                  <c:v>Zespół Szkół Ogólnokształcących I Liceum Ogólnokształcące im. KEN</c:v>
                </c:pt>
                <c:pt idx="11">
                  <c:v>Samorządowe Liceum Ogólnokształcące im. C.K. Norwida</c:v>
                </c:pt>
              </c:strCache>
            </c:strRef>
          </c:cat>
          <c:val>
            <c:numRef>
              <c:f>Arkusz1!$D$2:$D$13</c:f>
              <c:numCache>
                <c:formatCode>0.00</c:formatCode>
                <c:ptCount val="12"/>
                <c:pt idx="0">
                  <c:v>36</c:v>
                </c:pt>
                <c:pt idx="1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D41-4AC4-B500-AACFDDB6B5E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8087688"/>
        <c:axId val="348087296"/>
      </c:barChart>
      <c:catAx>
        <c:axId val="3480876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8087296"/>
        <c:crosses val="autoZero"/>
        <c:auto val="1"/>
        <c:lblAlgn val="l"/>
        <c:lblOffset val="100"/>
        <c:noMultiLvlLbl val="0"/>
      </c:catAx>
      <c:valAx>
        <c:axId val="34808729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8087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Co zamierzasz po ukończeniu szkoły?</a:t>
            </a:r>
          </a:p>
        </c:rich>
      </c:tx>
      <c:layout>
        <c:manualLayout>
          <c:xMode val="edge"/>
          <c:yMode val="edge"/>
          <c:x val="0.29348657806663053"/>
          <c:y val="1.86047512426161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39489981785063755"/>
          <c:y val="9.813953488372093E-2"/>
          <c:w val="0.55783849423193688"/>
          <c:h val="0.78690422999450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Inne, jakie?</c:v>
                </c:pt>
                <c:pt idx="1">
                  <c:v>Jeszcze nie wiem</c:v>
                </c:pt>
                <c:pt idx="2">
                  <c:v>Kontynuować naukę i pracować</c:v>
                </c:pt>
                <c:pt idx="3">
                  <c:v>Podjąć pracę</c:v>
                </c:pt>
                <c:pt idx="4">
                  <c:v>Kontynuować naukę</c:v>
                </c:pt>
              </c:strCache>
            </c:strRef>
          </c:cat>
          <c:val>
            <c:numRef>
              <c:f>Arkusz1!$B$2:$B$6</c:f>
              <c:numCache>
                <c:formatCode>0.00%</c:formatCode>
                <c:ptCount val="5"/>
                <c:pt idx="0">
                  <c:v>4.02E-2</c:v>
                </c:pt>
                <c:pt idx="1">
                  <c:v>8.1799999999999998E-2</c:v>
                </c:pt>
                <c:pt idx="2">
                  <c:v>0.41149999999999998</c:v>
                </c:pt>
                <c:pt idx="3">
                  <c:v>0.1193</c:v>
                </c:pt>
                <c:pt idx="4">
                  <c:v>0.29089999999999999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E6F-4E06-9B9A-208AC2A0123A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Inne, jakie?</c:v>
                </c:pt>
                <c:pt idx="1">
                  <c:v>Jeszcze nie wiem</c:v>
                </c:pt>
                <c:pt idx="2">
                  <c:v>Kontynuować naukę i pracować</c:v>
                </c:pt>
                <c:pt idx="3">
                  <c:v>Podjąć pracę</c:v>
                </c:pt>
                <c:pt idx="4">
                  <c:v>Kontynuować naukę</c:v>
                </c:pt>
              </c:strCache>
            </c:strRef>
          </c:cat>
          <c:val>
            <c:numRef>
              <c:f>Arkusz1!$C$2:$C$6</c:f>
              <c:numCache>
                <c:formatCode>0.00%</c:formatCode>
                <c:ptCount val="5"/>
                <c:pt idx="0">
                  <c:v>0.1091</c:v>
                </c:pt>
                <c:pt idx="1">
                  <c:v>0.2</c:v>
                </c:pt>
                <c:pt idx="2">
                  <c:v>0.32729999999999998</c:v>
                </c:pt>
                <c:pt idx="3">
                  <c:v>0.2727</c:v>
                </c:pt>
                <c:pt idx="4">
                  <c:v>9.0899999999999995E-2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E6F-4E06-9B9A-208AC2A0123A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Inne, jakie?</c:v>
                </c:pt>
                <c:pt idx="1">
                  <c:v>Jeszcze nie wiem</c:v>
                </c:pt>
                <c:pt idx="2">
                  <c:v>Kontynuować naukę i pracować</c:v>
                </c:pt>
                <c:pt idx="3">
                  <c:v>Podjąć pracę</c:v>
                </c:pt>
                <c:pt idx="4">
                  <c:v>Kontynuować naukę</c:v>
                </c:pt>
              </c:strCache>
            </c:strRef>
          </c:cat>
          <c:val>
            <c:numRef>
              <c:f>Arkusz1!$D$2:$D$6</c:f>
              <c:numCache>
                <c:formatCode>0.00%</c:formatCode>
                <c:ptCount val="5"/>
                <c:pt idx="0">
                  <c:v>3.4500000000000003E-2</c:v>
                </c:pt>
                <c:pt idx="1">
                  <c:v>6.9000000000000006E-2</c:v>
                </c:pt>
                <c:pt idx="2">
                  <c:v>0.2069</c:v>
                </c:pt>
                <c:pt idx="3">
                  <c:v>0.44829999999999998</c:v>
                </c:pt>
                <c:pt idx="4">
                  <c:v>0.1552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E6F-4E06-9B9A-208AC2A0123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9225672"/>
        <c:axId val="349221360"/>
      </c:barChart>
      <c:catAx>
        <c:axId val="349225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1360"/>
        <c:crosses val="autoZero"/>
        <c:auto val="1"/>
        <c:lblAlgn val="ctr"/>
        <c:lblOffset val="100"/>
        <c:noMultiLvlLbl val="0"/>
      </c:catAx>
      <c:valAx>
        <c:axId val="34922136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5672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b="1" i="0" baseline="0">
                <a:effectLst/>
              </a:rPr>
              <a:t>Gdzie chcesz kontynuować naukę?</a:t>
            </a:r>
            <a:endParaRPr lang="pl-PL" sz="2800">
              <a:effectLst/>
            </a:endParaRPr>
          </a:p>
        </c:rich>
      </c:tx>
      <c:layout>
        <c:manualLayout>
          <c:xMode val="edge"/>
          <c:yMode val="edge"/>
          <c:x val="0.28897617017785576"/>
          <c:y val="2.48667220224723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6147828463352308"/>
          <c:y val="0.11500612398254123"/>
          <c:w val="0.48905543895886566"/>
          <c:h val="0.7764675698472587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Inne, jakie?</c:v>
                </c:pt>
                <c:pt idx="1">
                  <c:v>Nie wiem</c:v>
                </c:pt>
                <c:pt idx="2">
                  <c:v>Skończyć kurs(y)</c:v>
                </c:pt>
                <c:pt idx="3">
                  <c:v>na studiach doktoranckich w innym mieście</c:v>
                </c:pt>
                <c:pt idx="4">
                  <c:v>Na studiach magisterskich w innym mieście</c:v>
                </c:pt>
                <c:pt idx="5">
                  <c:v>na studiach doktoranckich w Stalowej Woli</c:v>
                </c:pt>
                <c:pt idx="6">
                  <c:v>Na studiach magisterskich w Stalowej Woli</c:v>
                </c:pt>
              </c:strCache>
            </c:strRef>
          </c:cat>
          <c:val>
            <c:numRef>
              <c:f>Arkusz1!$B$2:$B$8</c:f>
              <c:numCache>
                <c:formatCode>General</c:formatCode>
                <c:ptCount val="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6B-44B3-8D42-C8184529A36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Kolumna2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Inne, jakie?</c:v>
                </c:pt>
                <c:pt idx="1">
                  <c:v>Nie wiem</c:v>
                </c:pt>
                <c:pt idx="2">
                  <c:v>Skończyć kurs(y)</c:v>
                </c:pt>
                <c:pt idx="3">
                  <c:v>na studiach doktoranckich w innym mieście</c:v>
                </c:pt>
                <c:pt idx="4">
                  <c:v>Na studiach magisterskich w innym mieście</c:v>
                </c:pt>
                <c:pt idx="5">
                  <c:v>na studiach doktoranckich w Stalowej Woli</c:v>
                </c:pt>
                <c:pt idx="6">
                  <c:v>Na studiach magisterskich w Stalowej Woli</c:v>
                </c:pt>
              </c:strCache>
            </c:strRef>
          </c:cat>
          <c:val>
            <c:numRef>
              <c:f>Arkusz1!$C$2:$C$8</c:f>
              <c:numCache>
                <c:formatCode>General</c:formatCode>
                <c:ptCount val="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16B-44B3-8D42-C8184529A369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Inne, jakie?</c:v>
                </c:pt>
                <c:pt idx="1">
                  <c:v>Nie wiem</c:v>
                </c:pt>
                <c:pt idx="2">
                  <c:v>Skończyć kurs(y)</c:v>
                </c:pt>
                <c:pt idx="3">
                  <c:v>na studiach doktoranckich w innym mieście</c:v>
                </c:pt>
                <c:pt idx="4">
                  <c:v>Na studiach magisterskich w innym mieście</c:v>
                </c:pt>
                <c:pt idx="5">
                  <c:v>na studiach doktoranckich w Stalowej Woli</c:v>
                </c:pt>
                <c:pt idx="6">
                  <c:v>Na studiach magisterskich w Stalowej Woli</c:v>
                </c:pt>
              </c:strCache>
            </c:strRef>
          </c:cat>
          <c:val>
            <c:numRef>
              <c:f>Arkusz1!$D$2:$D$8</c:f>
              <c:numCache>
                <c:formatCode>0.00%</c:formatCode>
                <c:ptCount val="7"/>
                <c:pt idx="0">
                  <c:v>0.2069</c:v>
                </c:pt>
                <c:pt idx="1">
                  <c:v>1.72E-2</c:v>
                </c:pt>
                <c:pt idx="2">
                  <c:v>0.1207</c:v>
                </c:pt>
                <c:pt idx="3">
                  <c:v>0</c:v>
                </c:pt>
                <c:pt idx="4">
                  <c:v>1.72E-2</c:v>
                </c:pt>
                <c:pt idx="5">
                  <c:v>1.72E-2</c:v>
                </c:pt>
                <c:pt idx="6">
                  <c:v>0.2069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16B-44B3-8D42-C8184529A36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9227632"/>
        <c:axId val="349222536"/>
      </c:barChart>
      <c:catAx>
        <c:axId val="349227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2536"/>
        <c:crosses val="autoZero"/>
        <c:auto val="1"/>
        <c:lblAlgn val="r"/>
        <c:lblOffset val="100"/>
        <c:noMultiLvlLbl val="0"/>
      </c:catAx>
      <c:valAx>
        <c:axId val="34922253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7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b="1" i="0" u="none" strike="noStrike" baseline="0">
                <a:effectLst/>
              </a:rPr>
              <a:t>Gdzie chcesz kontynuować naukę</a:t>
            </a:r>
            <a:r>
              <a:rPr lang="pl-PL" sz="2800"/>
              <a:t>?</a:t>
            </a:r>
          </a:p>
        </c:rich>
      </c:tx>
      <c:layout>
        <c:manualLayout>
          <c:xMode val="edge"/>
          <c:yMode val="edge"/>
          <c:x val="0.28907740699079276"/>
          <c:y val="1.86047512426161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51699548884514446"/>
          <c:y val="0.10639347767594275"/>
          <c:w val="0.43351706036745408"/>
          <c:h val="0.78690422999450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Inne, jakie?</c:v>
                </c:pt>
                <c:pt idx="1">
                  <c:v>Nie wiem</c:v>
                </c:pt>
                <c:pt idx="2">
                  <c:v>Skończyć kurs(y)</c:v>
                </c:pt>
                <c:pt idx="3">
                  <c:v>Na studiach licencjackich, inżynierskich, a później magisterskich lub na studiach magisterskich w innym mieście</c:v>
                </c:pt>
                <c:pt idx="4">
                  <c:v>Na studiach licencjackich/inżynierskich w innym mieście</c:v>
                </c:pt>
                <c:pt idx="5">
                  <c:v>Na studiach licencjackich, inżynierskich, a później magisterskich lub na studiach magisterskich w Stalowej Woli</c:v>
                </c:pt>
                <c:pt idx="6">
                  <c:v>Na studiach licencjackich, inżynierskich w Stalowej Woli</c:v>
                </c:pt>
              </c:strCache>
            </c:strRef>
          </c:cat>
          <c:val>
            <c:numRef>
              <c:f>Arkusz1!$B$2:$B$8</c:f>
              <c:numCache>
                <c:formatCode>General</c:formatCode>
                <c:ptCount val="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2BA-4ED9-B859-5DA7AA1E28D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Inne, jakie?</c:v>
                </c:pt>
                <c:pt idx="1">
                  <c:v>Nie wiem</c:v>
                </c:pt>
                <c:pt idx="2">
                  <c:v>Skończyć kurs(y)</c:v>
                </c:pt>
                <c:pt idx="3">
                  <c:v>Na studiach licencjackich, inżynierskich, a później magisterskich lub na studiach magisterskich w innym mieście</c:v>
                </c:pt>
                <c:pt idx="4">
                  <c:v>Na studiach licencjackich/inżynierskich w innym mieście</c:v>
                </c:pt>
                <c:pt idx="5">
                  <c:v>Na studiach licencjackich, inżynierskich, a później magisterskich lub na studiach magisterskich w Stalowej Woli</c:v>
                </c:pt>
                <c:pt idx="6">
                  <c:v>Na studiach licencjackich, inżynierskich w Stalowej Woli</c:v>
                </c:pt>
              </c:strCache>
            </c:strRef>
          </c:cat>
          <c:val>
            <c:numRef>
              <c:f>Arkusz1!$C$2:$C$8</c:f>
              <c:numCache>
                <c:formatCode>0.00%</c:formatCode>
                <c:ptCount val="7"/>
                <c:pt idx="0">
                  <c:v>9.0899999999999995E-2</c:v>
                </c:pt>
                <c:pt idx="1">
                  <c:v>0.18179999999999999</c:v>
                </c:pt>
                <c:pt idx="2">
                  <c:v>7.2700000000000001E-2</c:v>
                </c:pt>
                <c:pt idx="3">
                  <c:v>1.8200000000000001E-2</c:v>
                </c:pt>
                <c:pt idx="4">
                  <c:v>5.45E-2</c:v>
                </c:pt>
                <c:pt idx="5">
                  <c:v>5.45E-2</c:v>
                </c:pt>
                <c:pt idx="6">
                  <c:v>5.45E-2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2BA-4ED9-B859-5DA7AA1E28D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619680"/>
        <c:axId val="350618896"/>
      </c:barChart>
      <c:catAx>
        <c:axId val="3506196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18896"/>
        <c:crosses val="autoZero"/>
        <c:auto val="1"/>
        <c:lblAlgn val="ctr"/>
        <c:lblOffset val="100"/>
        <c:noMultiLvlLbl val="0"/>
      </c:catAx>
      <c:valAx>
        <c:axId val="35061889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19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1"/>
        <c:delete val="1"/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Gdzie chcesz kontynuować naukę?</a:t>
            </a:r>
          </a:p>
        </c:rich>
      </c:tx>
      <c:layout>
        <c:manualLayout>
          <c:xMode val="edge"/>
          <c:yMode val="edge"/>
          <c:x val="0.30010033468038716"/>
          <c:y val="1.86047512426161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6765109222458306"/>
          <c:y val="9.813953488372093E-2"/>
          <c:w val="0.48508710716715964"/>
          <c:h val="0.78690422999450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Inne, jakie?</c:v>
                </c:pt>
                <c:pt idx="1">
                  <c:v>Nie wiem</c:v>
                </c:pt>
                <c:pt idx="2">
                  <c:v>Na studiach licencjackich/inżynierskich a później magisterskich lub na studiach magisterskich </c:v>
                </c:pt>
                <c:pt idx="3">
                  <c:v>Na studiach licencjackich/inżynierskich</c:v>
                </c:pt>
                <c:pt idx="4">
                  <c:v>W szkole policealnej</c:v>
                </c:pt>
                <c:pt idx="5">
                  <c:v>Skończyć kursy</c:v>
                </c:pt>
                <c:pt idx="6">
                  <c:v>W szkole branżowej II stopnia, a później na studiach licencjackich i magisterskich</c:v>
                </c:pt>
                <c:pt idx="7">
                  <c:v>W szkole branżowej II stopnia, a później na studiach licencjackich</c:v>
                </c:pt>
                <c:pt idx="8">
                  <c:v>W szkole branżowej II stopnia</c:v>
                </c:pt>
              </c:strCache>
            </c:strRef>
          </c:cat>
          <c:val>
            <c:numRef>
              <c:f>Arkusz1!$B$2:$B$10</c:f>
              <c:numCache>
                <c:formatCode>0.00%</c:formatCode>
                <c:ptCount val="9"/>
                <c:pt idx="0">
                  <c:v>2.2800000000000001E-2</c:v>
                </c:pt>
                <c:pt idx="1">
                  <c:v>8.0399999999999999E-2</c:v>
                </c:pt>
                <c:pt idx="2">
                  <c:v>0.42630000000000001</c:v>
                </c:pt>
                <c:pt idx="3">
                  <c:v>0.1434</c:v>
                </c:pt>
                <c:pt idx="4">
                  <c:v>1.47E-2</c:v>
                </c:pt>
                <c:pt idx="5">
                  <c:v>2.5499999999999998E-2</c:v>
                </c:pt>
                <c:pt idx="6">
                  <c:v>1.61E-2</c:v>
                </c:pt>
                <c:pt idx="7">
                  <c:v>4.0000000000000001E-3</c:v>
                </c:pt>
                <c:pt idx="8">
                  <c:v>9.4000000000000004E-3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C6-4042-BF05-5E8E37C41B7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620464"/>
        <c:axId val="350614976"/>
      </c:barChart>
      <c:catAx>
        <c:axId val="350620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14976"/>
        <c:crosses val="autoZero"/>
        <c:auto val="1"/>
        <c:lblAlgn val="ctr"/>
        <c:lblOffset val="100"/>
        <c:noMultiLvlLbl val="0"/>
      </c:catAx>
      <c:valAx>
        <c:axId val="35061497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20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/>
              <a:t>Co jest mocną stroną Twojej uczelni (max 3 odpowiedzi)?</a:t>
            </a:r>
          </a:p>
        </c:rich>
      </c:tx>
      <c:layout>
        <c:manualLayout>
          <c:xMode val="edge"/>
          <c:yMode val="edge"/>
          <c:x val="0.22073525531530777"/>
          <c:y val="1.53898340267344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50792363754452097"/>
          <c:y val="0.13994685197971848"/>
          <c:w val="0.4448146938803117"/>
          <c:h val="0.745096893499037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Arkusz1!$A$2:$A$9</c:f>
              <c:strCache>
                <c:ptCount val="8"/>
                <c:pt idx="0">
                  <c:v>Inne, jakie?</c:v>
                </c:pt>
                <c:pt idx="1">
                  <c:v>Nie wiem</c:v>
                </c:pt>
                <c:pt idx="2">
                  <c:v>sport, drużyny sportowe</c:v>
                </c:pt>
                <c:pt idx="3">
                  <c:v>doradztwo zawodowe, studenckie biuro karier</c:v>
                </c:pt>
                <c:pt idx="4">
                  <c:v>kadra nauczycielska</c:v>
                </c:pt>
                <c:pt idx="5">
                  <c:v>stypendia, wyjazdy zagraniczne</c:v>
                </c:pt>
                <c:pt idx="6">
                  <c:v>Współpraca z innymi uczelniami</c:v>
                </c:pt>
                <c:pt idx="7">
                  <c:v>Praktyki, staże, warsztaty, aktywności pokazujące jak wykorzystać wiedzę w praktyce, współpraca z przedsiębiorcami</c:v>
                </c:pt>
              </c:strCache>
            </c:strRef>
          </c:cat>
          <c:val>
            <c:numRef>
              <c:f>Arkusz1!$B$2:$B$9</c:f>
              <c:numCache>
                <c:formatCode>General</c:formatCode>
                <c:ptCount val="8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2DA-46F1-8767-7B2AB830102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Kolumna2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Arkusz1!$A$2:$A$9</c:f>
              <c:strCache>
                <c:ptCount val="8"/>
                <c:pt idx="0">
                  <c:v>Inne, jakie?</c:v>
                </c:pt>
                <c:pt idx="1">
                  <c:v>Nie wiem</c:v>
                </c:pt>
                <c:pt idx="2">
                  <c:v>sport, drużyny sportowe</c:v>
                </c:pt>
                <c:pt idx="3">
                  <c:v>doradztwo zawodowe, studenckie biuro karier</c:v>
                </c:pt>
                <c:pt idx="4">
                  <c:v>kadra nauczycielska</c:v>
                </c:pt>
                <c:pt idx="5">
                  <c:v>stypendia, wyjazdy zagraniczne</c:v>
                </c:pt>
                <c:pt idx="6">
                  <c:v>Współpraca z innymi uczelniami</c:v>
                </c:pt>
                <c:pt idx="7">
                  <c:v>Praktyki, staże, warsztaty, aktywności pokazujące jak wykorzystać wiedzę w praktyce, współpraca z przedsiębiorcami</c:v>
                </c:pt>
              </c:strCache>
            </c:strRef>
          </c:cat>
          <c:val>
            <c:numRef>
              <c:f>Arkusz1!$C$2:$C$9</c:f>
              <c:numCache>
                <c:formatCode>General</c:formatCode>
                <c:ptCount val="8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2DA-46F1-8767-7B2AB830102E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Arkusz1!$A$2:$A$9</c:f>
              <c:strCache>
                <c:ptCount val="8"/>
                <c:pt idx="0">
                  <c:v>Inne, jakie?</c:v>
                </c:pt>
                <c:pt idx="1">
                  <c:v>Nie wiem</c:v>
                </c:pt>
                <c:pt idx="2">
                  <c:v>sport, drużyny sportowe</c:v>
                </c:pt>
                <c:pt idx="3">
                  <c:v>doradztwo zawodowe, studenckie biuro karier</c:v>
                </c:pt>
                <c:pt idx="4">
                  <c:v>kadra nauczycielska</c:v>
                </c:pt>
                <c:pt idx="5">
                  <c:v>stypendia, wyjazdy zagraniczne</c:v>
                </c:pt>
                <c:pt idx="6">
                  <c:v>Współpraca z innymi uczelniami</c:v>
                </c:pt>
                <c:pt idx="7">
                  <c:v>Praktyki, staże, warsztaty, aktywności pokazujące jak wykorzystać wiedzę w praktyce, współpraca z przedsiębiorcami</c:v>
                </c:pt>
              </c:strCache>
            </c:strRef>
          </c:cat>
          <c:val>
            <c:numRef>
              <c:f>Arkusz1!$D$2:$D$9</c:f>
              <c:numCache>
                <c:formatCode>0.00%</c:formatCode>
                <c:ptCount val="8"/>
                <c:pt idx="0">
                  <c:v>1.72E-2</c:v>
                </c:pt>
                <c:pt idx="1">
                  <c:v>0.13789999999999999</c:v>
                </c:pt>
                <c:pt idx="2">
                  <c:v>1.72E-2</c:v>
                </c:pt>
                <c:pt idx="3">
                  <c:v>8.6199999999999999E-2</c:v>
                </c:pt>
                <c:pt idx="4">
                  <c:v>0.51719999999999999</c:v>
                </c:pt>
                <c:pt idx="5">
                  <c:v>0.51719999999999999</c:v>
                </c:pt>
                <c:pt idx="6">
                  <c:v>0.22409999999999999</c:v>
                </c:pt>
                <c:pt idx="7">
                  <c:v>0.58620000000000005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2DA-46F1-8767-7B2AB830102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617720"/>
        <c:axId val="350620072"/>
      </c:barChart>
      <c:catAx>
        <c:axId val="3506177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20072"/>
        <c:crosses val="autoZero"/>
        <c:auto val="1"/>
        <c:lblAlgn val="ctr"/>
        <c:lblOffset val="100"/>
        <c:noMultiLvlLbl val="0"/>
      </c:catAx>
      <c:valAx>
        <c:axId val="35062007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17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b="1" i="0" baseline="0">
                <a:effectLst/>
              </a:rPr>
              <a:t>Co jest mocną stroną Twojej szkoły (max 3 odpowiedzi)?</a:t>
            </a:r>
            <a:endParaRPr lang="pl-PL" sz="2800">
              <a:effectLst/>
            </a:endParaRPr>
          </a:p>
        </c:rich>
      </c:tx>
      <c:layout>
        <c:manualLayout>
          <c:xMode val="edge"/>
          <c:yMode val="edge"/>
          <c:x val="0.20565713323393262"/>
          <c:y val="2.530165163207677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50772700918423241"/>
          <c:y val="0.12293685043270046"/>
          <c:w val="0.44942047208804342"/>
          <c:h val="0.7621068426648217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Arkusz1!$A$2:$A$9</c:f>
              <c:strCache>
                <c:ptCount val="8"/>
                <c:pt idx="0">
                  <c:v>Inne, jakie?</c:v>
                </c:pt>
                <c:pt idx="1">
                  <c:v>Nie wiem</c:v>
                </c:pt>
                <c:pt idx="2">
                  <c:v>sport, drużyny sportowe</c:v>
                </c:pt>
                <c:pt idx="3">
                  <c:v>Doradztwo zawodowe, biuro karier</c:v>
                </c:pt>
                <c:pt idx="4">
                  <c:v>kadra nauczycielska</c:v>
                </c:pt>
                <c:pt idx="5">
                  <c:v>stypendia, wyjazdy zagraniczne dla słuchaczy</c:v>
                </c:pt>
                <c:pt idx="6">
                  <c:v>Współpraca z innymi szkołami, uczelniami</c:v>
                </c:pt>
                <c:pt idx="7">
                  <c:v>Praktyki, staże, warsztaty, aktywności pokazujące jak wykorzystać wiedzę w praktyce, współpraca z przedsiębiorcami</c:v>
                </c:pt>
              </c:strCache>
            </c:strRef>
          </c:cat>
          <c:val>
            <c:numRef>
              <c:f>Arkusz1!$B$2:$B$9</c:f>
              <c:numCache>
                <c:formatCode>General</c:formatCode>
                <c:ptCount val="8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EDF-40EA-B533-94DFEABF805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Arkusz1!$A$2:$A$9</c:f>
              <c:strCache>
                <c:ptCount val="8"/>
                <c:pt idx="0">
                  <c:v>Inne, jakie?</c:v>
                </c:pt>
                <c:pt idx="1">
                  <c:v>Nie wiem</c:v>
                </c:pt>
                <c:pt idx="2">
                  <c:v>sport, drużyny sportowe</c:v>
                </c:pt>
                <c:pt idx="3">
                  <c:v>Doradztwo zawodowe, biuro karier</c:v>
                </c:pt>
                <c:pt idx="4">
                  <c:v>kadra nauczycielska</c:v>
                </c:pt>
                <c:pt idx="5">
                  <c:v>stypendia, wyjazdy zagraniczne dla słuchaczy</c:v>
                </c:pt>
                <c:pt idx="6">
                  <c:v>Współpraca z innymi szkołami, uczelniami</c:v>
                </c:pt>
                <c:pt idx="7">
                  <c:v>Praktyki, staże, warsztaty, aktywności pokazujące jak wykorzystać wiedzę w praktyce, współpraca z przedsiębiorcami</c:v>
                </c:pt>
              </c:strCache>
            </c:strRef>
          </c:cat>
          <c:val>
            <c:numRef>
              <c:f>Arkusz1!$C$2:$C$9</c:f>
              <c:numCache>
                <c:formatCode>0.00%</c:formatCode>
                <c:ptCount val="8"/>
                <c:pt idx="0">
                  <c:v>5.45E-2</c:v>
                </c:pt>
                <c:pt idx="1">
                  <c:v>0.2727</c:v>
                </c:pt>
                <c:pt idx="2">
                  <c:v>5.45E-2</c:v>
                </c:pt>
                <c:pt idx="3">
                  <c:v>0.14549999999999999</c:v>
                </c:pt>
                <c:pt idx="4">
                  <c:v>0.47270000000000001</c:v>
                </c:pt>
                <c:pt idx="5">
                  <c:v>5.45E-2</c:v>
                </c:pt>
                <c:pt idx="6">
                  <c:v>0.1091</c:v>
                </c:pt>
                <c:pt idx="7">
                  <c:v>0.30909999999999999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EDF-40EA-B533-94DFEABF805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616544"/>
        <c:axId val="350621248"/>
      </c:barChart>
      <c:catAx>
        <c:axId val="350616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21248"/>
        <c:crosses val="autoZero"/>
        <c:auto val="1"/>
        <c:lblAlgn val="ctr"/>
        <c:lblOffset val="100"/>
        <c:noMultiLvlLbl val="0"/>
      </c:catAx>
      <c:valAx>
        <c:axId val="35062124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16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Co jest mocną stroną Twojej szkoły (max 3 odpowiedzi)?</a:t>
            </a:r>
          </a:p>
        </c:rich>
      </c:tx>
      <c:layout>
        <c:manualLayout>
          <c:xMode val="edge"/>
          <c:yMode val="edge"/>
          <c:x val="0.2097123276257134"/>
          <c:y val="1.86047512426161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52332041693901055"/>
          <c:y val="0.15031073199183437"/>
          <c:w val="0.45640874806502196"/>
          <c:h val="0.749547916592449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Inne, jakie?</c:v>
                </c:pt>
                <c:pt idx="1">
                  <c:v>Nie wiem</c:v>
                </c:pt>
                <c:pt idx="2">
                  <c:v>sport, drużyny sportowe</c:v>
                </c:pt>
                <c:pt idx="3">
                  <c:v>Doradztwo zawodowe</c:v>
                </c:pt>
                <c:pt idx="4">
                  <c:v>Nauczanie przedmiotów ścisłych</c:v>
                </c:pt>
                <c:pt idx="5">
                  <c:v>Nauczanie przedmiotów humanistycznych</c:v>
                </c:pt>
                <c:pt idx="6">
                  <c:v>Inicjatywy i aktywności pozalekcyjne</c:v>
                </c:pt>
                <c:pt idx="7">
                  <c:v>stypendia, wyjazdy zagraniczne dla uczniów</c:v>
                </c:pt>
                <c:pt idx="8">
                  <c:v>Współpraca z innymi szkołami</c:v>
                </c:pt>
                <c:pt idx="9">
                  <c:v>Praktyki, staże, warsztaty, aktywności pokazujące jak wykorzystać wiedzę w praktyce, współpraca z przedsiębiorcami</c:v>
                </c:pt>
              </c:strCache>
            </c:strRef>
          </c:cat>
          <c:val>
            <c:numRef>
              <c:f>Arkusz1!$B$2:$B$11</c:f>
              <c:numCache>
                <c:formatCode>0.00%</c:formatCode>
                <c:ptCount val="10"/>
                <c:pt idx="0">
                  <c:v>0.10050000000000001</c:v>
                </c:pt>
                <c:pt idx="1">
                  <c:v>0.14480000000000001</c:v>
                </c:pt>
                <c:pt idx="2">
                  <c:v>0.24260000000000001</c:v>
                </c:pt>
                <c:pt idx="3">
                  <c:v>6.9699999999999998E-2</c:v>
                </c:pt>
                <c:pt idx="4">
                  <c:v>0.32040000000000002</c:v>
                </c:pt>
                <c:pt idx="5">
                  <c:v>0.19969999999999999</c:v>
                </c:pt>
                <c:pt idx="6">
                  <c:v>0.14080000000000001</c:v>
                </c:pt>
                <c:pt idx="7">
                  <c:v>0.19170000000000001</c:v>
                </c:pt>
                <c:pt idx="8">
                  <c:v>0.1193</c:v>
                </c:pt>
                <c:pt idx="9">
                  <c:v>0.2828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B8-467F-BDE5-9ACE9A0AB0E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618504"/>
        <c:axId val="350621640"/>
      </c:barChart>
      <c:catAx>
        <c:axId val="350618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21640"/>
        <c:crosses val="autoZero"/>
        <c:auto val="1"/>
        <c:lblAlgn val="ctr"/>
        <c:lblOffset val="100"/>
        <c:noMultiLvlLbl val="0"/>
      </c:catAx>
      <c:valAx>
        <c:axId val="35062164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18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dirty="0"/>
              <a:t>W czym potrzebujesz uzupełnić lub pogłębić wiedzę/kompetencje, aby znaleźć wymarzoną pracę? </a:t>
            </a:r>
          </a:p>
          <a:p>
            <a:pPr>
              <a:defRPr/>
            </a:pPr>
            <a:r>
              <a:rPr lang="pl-PL" sz="1800" dirty="0"/>
              <a:t>(można wskazać więcej niż 1 odpowiedź)</a:t>
            </a:r>
          </a:p>
        </c:rich>
      </c:tx>
      <c:layout>
        <c:manualLayout>
          <c:xMode val="edge"/>
          <c:yMode val="edge"/>
          <c:x val="0.1082578030280098"/>
          <c:y val="1.86045988687363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51180427104913262"/>
          <c:y val="0.12055259293948489"/>
          <c:w val="0.44093403553902888"/>
          <c:h val="0.7644911684493690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Inne, jakie?</c:v>
                </c:pt>
                <c:pt idx="1">
                  <c:v>Nie wiem w czym brakuje mi wiedzy i kompetencji</c:v>
                </c:pt>
                <c:pt idx="2">
                  <c:v>Wiedzy specjalistycznej zw. z zawodem, możliwej do zdobycia na dalszych etapach edukacji</c:v>
                </c:pt>
                <c:pt idx="3">
                  <c:v>Wiedzy z zakresu sytuacji na rynku pracy i w branży związanej z wyuczonym zawodem</c:v>
                </c:pt>
                <c:pt idx="4">
                  <c:v>Wiedzy, jak i gdzie efektywnie szukać pracy, napisać CV</c:v>
                </c:pt>
                <c:pt idx="5">
                  <c:v>Kompetencji społecznych - autoprezentacja, komunikacja, współpraca itp.</c:v>
                </c:pt>
                <c:pt idx="6">
                  <c:v>Wiedzy z zakresu planowania i prowadzenia własnej firmy</c:v>
                </c:pt>
                <c:pt idx="7">
                  <c:v>Praktycznych umiejętności związanych z zawodem</c:v>
                </c:pt>
                <c:pt idx="8">
                  <c:v>Znajomości języków obcych</c:v>
                </c:pt>
              </c:strCache>
            </c:strRef>
          </c:cat>
          <c:val>
            <c:numRef>
              <c:f>Arkusz1!$B$2:$B$10</c:f>
              <c:numCache>
                <c:formatCode>0.00%</c:formatCode>
                <c:ptCount val="9"/>
                <c:pt idx="0">
                  <c:v>1.34E-2</c:v>
                </c:pt>
                <c:pt idx="1">
                  <c:v>6.5699999999999995E-2</c:v>
                </c:pt>
                <c:pt idx="2">
                  <c:v>0.38869999999999999</c:v>
                </c:pt>
                <c:pt idx="3">
                  <c:v>0.28689999999999999</c:v>
                </c:pt>
                <c:pt idx="4">
                  <c:v>0.28689999999999999</c:v>
                </c:pt>
                <c:pt idx="5">
                  <c:v>0.22520000000000001</c:v>
                </c:pt>
                <c:pt idx="6">
                  <c:v>0.2949</c:v>
                </c:pt>
                <c:pt idx="7">
                  <c:v>0.4879</c:v>
                </c:pt>
                <c:pt idx="8">
                  <c:v>0.59650000000000003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0FE-43FC-A170-FFD7B983BF0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Inne, jakie?</c:v>
                </c:pt>
                <c:pt idx="1">
                  <c:v>Nie wiem w czym brakuje mi wiedzy i kompetencji</c:v>
                </c:pt>
                <c:pt idx="2">
                  <c:v>Wiedzy specjalistycznej zw. z zawodem, możliwej do zdobycia na dalszych etapach edukacji</c:v>
                </c:pt>
                <c:pt idx="3">
                  <c:v>Wiedzy z zakresu sytuacji na rynku pracy i w branży związanej z wyuczonym zawodem</c:v>
                </c:pt>
                <c:pt idx="4">
                  <c:v>Wiedzy, jak i gdzie efektywnie szukać pracy, napisać CV</c:v>
                </c:pt>
                <c:pt idx="5">
                  <c:v>Kompetencji społecznych - autoprezentacja, komunikacja, współpraca itp.</c:v>
                </c:pt>
                <c:pt idx="6">
                  <c:v>Wiedzy z zakresu planowania i prowadzenia własnej firmy</c:v>
                </c:pt>
                <c:pt idx="7">
                  <c:v>Praktycznych umiejętności związanych z zawodem</c:v>
                </c:pt>
                <c:pt idx="8">
                  <c:v>Znajomości języków obcych</c:v>
                </c:pt>
              </c:strCache>
            </c:strRef>
          </c:cat>
          <c:val>
            <c:numRef>
              <c:f>Arkusz1!$C$2:$C$10</c:f>
              <c:numCache>
                <c:formatCode>0.00%</c:formatCode>
                <c:ptCount val="9"/>
                <c:pt idx="0">
                  <c:v>3.6400000000000002E-2</c:v>
                </c:pt>
                <c:pt idx="1">
                  <c:v>0.1636</c:v>
                </c:pt>
                <c:pt idx="2">
                  <c:v>0.1273</c:v>
                </c:pt>
                <c:pt idx="3">
                  <c:v>0.14549999999999999</c:v>
                </c:pt>
                <c:pt idx="4">
                  <c:v>0.14549999999999999</c:v>
                </c:pt>
                <c:pt idx="5">
                  <c:v>0.1091</c:v>
                </c:pt>
                <c:pt idx="6">
                  <c:v>0.1273</c:v>
                </c:pt>
                <c:pt idx="7">
                  <c:v>0.36359999999999998</c:v>
                </c:pt>
                <c:pt idx="8">
                  <c:v>0.61819999999999997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0FE-43FC-A170-FFD7B983BF09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Inne, jakie?</c:v>
                </c:pt>
                <c:pt idx="1">
                  <c:v>Nie wiem w czym brakuje mi wiedzy i kompetencji</c:v>
                </c:pt>
                <c:pt idx="2">
                  <c:v>Wiedzy specjalistycznej zw. z zawodem, możliwej do zdobycia na dalszych etapach edukacji</c:v>
                </c:pt>
                <c:pt idx="3">
                  <c:v>Wiedzy z zakresu sytuacji na rynku pracy i w branży związanej z wyuczonym zawodem</c:v>
                </c:pt>
                <c:pt idx="4">
                  <c:v>Wiedzy, jak i gdzie efektywnie szukać pracy, napisać CV</c:v>
                </c:pt>
                <c:pt idx="5">
                  <c:v>Kompetencji społecznych - autoprezentacja, komunikacja, współpraca itp.</c:v>
                </c:pt>
                <c:pt idx="6">
                  <c:v>Wiedzy z zakresu planowania i prowadzenia własnej firmy</c:v>
                </c:pt>
                <c:pt idx="7">
                  <c:v>Praktycznych umiejętności związanych z zawodem</c:v>
                </c:pt>
                <c:pt idx="8">
                  <c:v>Znajomości języków obcych</c:v>
                </c:pt>
              </c:strCache>
            </c:strRef>
          </c:cat>
          <c:val>
            <c:numRef>
              <c:f>Arkusz1!$D$2:$D$10</c:f>
              <c:numCache>
                <c:formatCode>0.00%</c:formatCode>
                <c:ptCount val="9"/>
                <c:pt idx="0" formatCode="0%">
                  <c:v>1.72E-2</c:v>
                </c:pt>
                <c:pt idx="1">
                  <c:v>6.9000000000000006E-2</c:v>
                </c:pt>
                <c:pt idx="2">
                  <c:v>0.3276</c:v>
                </c:pt>
                <c:pt idx="3">
                  <c:v>0.2414</c:v>
                </c:pt>
                <c:pt idx="4">
                  <c:v>0.29310000000000003</c:v>
                </c:pt>
                <c:pt idx="5">
                  <c:v>0.13789999999999999</c:v>
                </c:pt>
                <c:pt idx="6">
                  <c:v>0.22409999999999999</c:v>
                </c:pt>
                <c:pt idx="7">
                  <c:v>0.58620000000000005</c:v>
                </c:pt>
                <c:pt idx="8">
                  <c:v>0.60340000000000005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0FE-43FC-A170-FFD7B983BF0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794016"/>
        <c:axId val="350793232"/>
      </c:barChart>
      <c:catAx>
        <c:axId val="3507940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793232"/>
        <c:crosses val="autoZero"/>
        <c:auto val="1"/>
        <c:lblAlgn val="ctr"/>
        <c:lblOffset val="100"/>
        <c:noMultiLvlLbl val="0"/>
      </c:catAx>
      <c:valAx>
        <c:axId val="35079323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794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Gdybyś miał(a) problemy ze znalezieniem</a:t>
            </a:r>
            <a:r>
              <a:rPr lang="pl-PL" sz="2800" baseline="0" dirty="0"/>
              <a:t> odpowiedniej pracy po ukończeniu nauki, to:</a:t>
            </a:r>
            <a:endParaRPr lang="pl-PL" sz="2800" dirty="0"/>
          </a:p>
        </c:rich>
      </c:tx>
      <c:layout>
        <c:manualLayout>
          <c:xMode val="edge"/>
          <c:yMode val="edge"/>
          <c:x val="0.11050597841936424"/>
          <c:y val="1.86045663211017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7124250694865605"/>
          <c:y val="0.15366302128900555"/>
          <c:w val="0.49503659855117566"/>
          <c:h val="0.731380739569715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Zrobił(a)bym coś innego, co?</c:v>
                </c:pt>
                <c:pt idx="1">
                  <c:v>Nie będę miał(a) problemu, bo będę prowadzić firmę rodzinną</c:v>
                </c:pt>
                <c:pt idx="2">
                  <c:v>Przeniósłbym/przeniosłabym się do innej miejscowości, gdzie byłaby praca</c:v>
                </c:pt>
                <c:pt idx="3">
                  <c:v>Założył(a)bym własną firmę</c:v>
                </c:pt>
                <c:pt idx="4">
                  <c:v>Wyjechał(a)bym za granicę, by szukać/podjąć pracę</c:v>
                </c:pt>
                <c:pt idx="5">
                  <c:v>Zarejestrował(a)bym się jako bezrobotny(a)</c:v>
                </c:pt>
                <c:pt idx="6">
                  <c:v>Wzięłabym/wziałbym każdą dostępną pracę</c:v>
                </c:pt>
                <c:pt idx="7">
                  <c:v>Poszłabym/poszedłbym na staż, praktykę</c:v>
                </c:pt>
                <c:pt idx="8">
                  <c:v>Kontynuował(a)bym naukę, zapisał(a)bym się na kursy dokształcające</c:v>
                </c:pt>
              </c:strCache>
            </c:strRef>
          </c:cat>
          <c:val>
            <c:numRef>
              <c:f>Arkusz1!$B$2:$B$10</c:f>
              <c:numCache>
                <c:formatCode>0.00%</c:formatCode>
                <c:ptCount val="9"/>
                <c:pt idx="0">
                  <c:v>2.6800000000000001E-2</c:v>
                </c:pt>
                <c:pt idx="1">
                  <c:v>2.01E-2</c:v>
                </c:pt>
                <c:pt idx="2">
                  <c:v>9.7900000000000001E-2</c:v>
                </c:pt>
                <c:pt idx="3">
                  <c:v>8.5800000000000001E-2</c:v>
                </c:pt>
                <c:pt idx="4">
                  <c:v>0.32569999999999999</c:v>
                </c:pt>
                <c:pt idx="5">
                  <c:v>2.01E-2</c:v>
                </c:pt>
                <c:pt idx="6">
                  <c:v>6.9699999999999998E-2</c:v>
                </c:pt>
                <c:pt idx="7">
                  <c:v>0.11799999999999999</c:v>
                </c:pt>
                <c:pt idx="8">
                  <c:v>0.1729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A64-4DC8-A045-C787D392C6AC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Zrobił(a)bym coś innego, co?</c:v>
                </c:pt>
                <c:pt idx="1">
                  <c:v>Nie będę miał(a) problemu, bo będę prowadzić firmę rodzinną</c:v>
                </c:pt>
                <c:pt idx="2">
                  <c:v>Przeniósłbym/przeniosłabym się do innej miejscowości, gdzie byłaby praca</c:v>
                </c:pt>
                <c:pt idx="3">
                  <c:v>Założył(a)bym własną firmę</c:v>
                </c:pt>
                <c:pt idx="4">
                  <c:v>Wyjechał(a)bym za granicę, by szukać/podjąć pracę</c:v>
                </c:pt>
                <c:pt idx="5">
                  <c:v>Zarejestrował(a)bym się jako bezrobotny(a)</c:v>
                </c:pt>
                <c:pt idx="6">
                  <c:v>Wzięłabym/wziałbym każdą dostępną pracę</c:v>
                </c:pt>
                <c:pt idx="7">
                  <c:v>Poszłabym/poszedłbym na staż, praktykę</c:v>
                </c:pt>
                <c:pt idx="8">
                  <c:v>Kontynuował(a)bym naukę, zapisał(a)bym się na kursy dokształcające</c:v>
                </c:pt>
              </c:strCache>
            </c:strRef>
          </c:cat>
          <c:val>
            <c:numRef>
              <c:f>Arkusz1!$C$2:$C$10</c:f>
              <c:numCache>
                <c:formatCode>0.00%</c:formatCode>
                <c:ptCount val="9"/>
                <c:pt idx="0">
                  <c:v>5.45E-2</c:v>
                </c:pt>
                <c:pt idx="1">
                  <c:v>9.0899999999999995E-2</c:v>
                </c:pt>
                <c:pt idx="2">
                  <c:v>7.2700000000000001E-2</c:v>
                </c:pt>
                <c:pt idx="3">
                  <c:v>5.45E-2</c:v>
                </c:pt>
                <c:pt idx="4">
                  <c:v>0.2727</c:v>
                </c:pt>
                <c:pt idx="5">
                  <c:v>5.45E-2</c:v>
                </c:pt>
                <c:pt idx="6">
                  <c:v>7.2700000000000001E-2</c:v>
                </c:pt>
                <c:pt idx="7">
                  <c:v>9.0899999999999995E-2</c:v>
                </c:pt>
                <c:pt idx="8">
                  <c:v>0.2364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A64-4DC8-A045-C787D392C6AC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Zrobił(a)bym coś innego, co?</c:v>
                </c:pt>
                <c:pt idx="1">
                  <c:v>Nie będę miał(a) problemu, bo będę prowadzić firmę rodzinną</c:v>
                </c:pt>
                <c:pt idx="2">
                  <c:v>Przeniósłbym/przeniosłabym się do innej miejscowości, gdzie byłaby praca</c:v>
                </c:pt>
                <c:pt idx="3">
                  <c:v>Założył(a)bym własną firmę</c:v>
                </c:pt>
                <c:pt idx="4">
                  <c:v>Wyjechał(a)bym za granicę, by szukać/podjąć pracę</c:v>
                </c:pt>
                <c:pt idx="5">
                  <c:v>Zarejestrował(a)bym się jako bezrobotny(a)</c:v>
                </c:pt>
                <c:pt idx="6">
                  <c:v>Wzięłabym/wziałbym każdą dostępną pracę</c:v>
                </c:pt>
                <c:pt idx="7">
                  <c:v>Poszłabym/poszedłbym na staż, praktykę</c:v>
                </c:pt>
                <c:pt idx="8">
                  <c:v>Kontynuował(a)bym naukę, zapisał(a)bym się na kursy dokształcające</c:v>
                </c:pt>
              </c:strCache>
            </c:strRef>
          </c:cat>
          <c:val>
            <c:numRef>
              <c:f>Arkusz1!$D$2:$D$10</c:f>
              <c:numCache>
                <c:formatCode>0.00%</c:formatCode>
                <c:ptCount val="9"/>
                <c:pt idx="0" formatCode="0%">
                  <c:v>1.72E-2</c:v>
                </c:pt>
                <c:pt idx="1">
                  <c:v>0</c:v>
                </c:pt>
                <c:pt idx="2">
                  <c:v>0.13789999999999999</c:v>
                </c:pt>
                <c:pt idx="3">
                  <c:v>0.13789999999999999</c:v>
                </c:pt>
                <c:pt idx="4">
                  <c:v>8.6199999999999999E-2</c:v>
                </c:pt>
                <c:pt idx="5">
                  <c:v>3.4500000000000003E-2</c:v>
                </c:pt>
                <c:pt idx="6">
                  <c:v>0.10340000000000001</c:v>
                </c:pt>
                <c:pt idx="7">
                  <c:v>0.13789999999999999</c:v>
                </c:pt>
                <c:pt idx="8">
                  <c:v>0.2586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A64-4DC8-A045-C787D392C6A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799112"/>
        <c:axId val="350797936"/>
      </c:barChart>
      <c:catAx>
        <c:axId val="3507991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797936"/>
        <c:crosses val="autoZero"/>
        <c:auto val="1"/>
        <c:lblAlgn val="ctr"/>
        <c:lblOffset val="100"/>
        <c:noMultiLvlLbl val="0"/>
      </c:catAx>
      <c:valAx>
        <c:axId val="35079793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799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Gdzie chciał(a)byś pracować?</a:t>
            </a:r>
          </a:p>
        </c:rich>
      </c:tx>
      <c:layout>
        <c:manualLayout>
          <c:xMode val="edge"/>
          <c:yMode val="edge"/>
          <c:x val="0.32875994667333253"/>
          <c:y val="2.72762551595344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2923859212193033"/>
          <c:y val="0.12322805382206226"/>
          <c:w val="0.53900758026331752"/>
          <c:h val="0.755580826536733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W innym regionie/mieście w Polsce - napisz jakim?</c:v>
                </c:pt>
                <c:pt idx="1">
                  <c:v>Nie wiem</c:v>
                </c:pt>
                <c:pt idx="2">
                  <c:v>Jest mi to obojętne</c:v>
                </c:pt>
                <c:pt idx="3">
                  <c:v>Za granicą</c:v>
                </c:pt>
                <c:pt idx="4">
                  <c:v>W regionie (województwie)</c:v>
                </c:pt>
                <c:pt idx="5">
                  <c:v>W Stalowej Woli</c:v>
                </c:pt>
              </c:strCache>
            </c:strRef>
          </c:cat>
          <c:val>
            <c:numRef>
              <c:f>Arkusz1!$B$2:$B$7</c:f>
              <c:numCache>
                <c:formatCode>0.00%</c:formatCode>
                <c:ptCount val="6"/>
                <c:pt idx="0">
                  <c:v>0.21310000000000001</c:v>
                </c:pt>
                <c:pt idx="1">
                  <c:v>0.13400000000000001</c:v>
                </c:pt>
                <c:pt idx="2">
                  <c:v>0.12470000000000001</c:v>
                </c:pt>
                <c:pt idx="3">
                  <c:v>0.27079999999999999</c:v>
                </c:pt>
                <c:pt idx="4">
                  <c:v>0.14080000000000001</c:v>
                </c:pt>
                <c:pt idx="5">
                  <c:v>5.3600000000000002E-2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9E1-402B-92BD-20D9ABFDF4E3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W innym regionie/mieście w Polsce - napisz jakim?</c:v>
                </c:pt>
                <c:pt idx="1">
                  <c:v>Nie wiem</c:v>
                </c:pt>
                <c:pt idx="2">
                  <c:v>Jest mi to obojętne</c:v>
                </c:pt>
                <c:pt idx="3">
                  <c:v>Za granicą</c:v>
                </c:pt>
                <c:pt idx="4">
                  <c:v>W regionie (województwie)</c:v>
                </c:pt>
                <c:pt idx="5">
                  <c:v>W Stalowej Woli</c:v>
                </c:pt>
              </c:strCache>
            </c:strRef>
          </c:cat>
          <c:val>
            <c:numRef>
              <c:f>Arkusz1!$C$2:$C$7</c:f>
              <c:numCache>
                <c:formatCode>0.00%</c:formatCode>
                <c:ptCount val="6"/>
                <c:pt idx="0">
                  <c:v>0.14549999999999999</c:v>
                </c:pt>
                <c:pt idx="1">
                  <c:v>7.2700000000000001E-2</c:v>
                </c:pt>
                <c:pt idx="2">
                  <c:v>0.14549999999999999</c:v>
                </c:pt>
                <c:pt idx="3">
                  <c:v>0.2727</c:v>
                </c:pt>
                <c:pt idx="4">
                  <c:v>9.0899999999999995E-2</c:v>
                </c:pt>
                <c:pt idx="5">
                  <c:v>0.2727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9E1-402B-92BD-20D9ABFDF4E3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W innym regionie/mieście w Polsce - napisz jakim?</c:v>
                </c:pt>
                <c:pt idx="1">
                  <c:v>Nie wiem</c:v>
                </c:pt>
                <c:pt idx="2">
                  <c:v>Jest mi to obojętne</c:v>
                </c:pt>
                <c:pt idx="3">
                  <c:v>Za granicą</c:v>
                </c:pt>
                <c:pt idx="4">
                  <c:v>W regionie (województwie)</c:v>
                </c:pt>
                <c:pt idx="5">
                  <c:v>W Stalowej Woli</c:v>
                </c:pt>
              </c:strCache>
            </c:strRef>
          </c:cat>
          <c:val>
            <c:numRef>
              <c:f>Arkusz1!$D$2:$D$7</c:f>
              <c:numCache>
                <c:formatCode>0.00%</c:formatCode>
                <c:ptCount val="6"/>
                <c:pt idx="0">
                  <c:v>8.6199999999999999E-2</c:v>
                </c:pt>
                <c:pt idx="1">
                  <c:v>1.72E-2</c:v>
                </c:pt>
                <c:pt idx="2">
                  <c:v>6.9000000000000006E-2</c:v>
                </c:pt>
                <c:pt idx="3">
                  <c:v>8.6199999999999999E-2</c:v>
                </c:pt>
                <c:pt idx="4">
                  <c:v>0.39660000000000001</c:v>
                </c:pt>
                <c:pt idx="5">
                  <c:v>0.27589999999999998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9E1-402B-92BD-20D9ABFDF4E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617328"/>
        <c:axId val="347268832"/>
      </c:barChart>
      <c:catAx>
        <c:axId val="3506173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7268832"/>
        <c:crosses val="autoZero"/>
        <c:auto val="1"/>
        <c:lblAlgn val="ctr"/>
        <c:lblOffset val="100"/>
        <c:noMultiLvlLbl val="0"/>
      </c:catAx>
      <c:valAx>
        <c:axId val="34726883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17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Podział ankietowanych ze względu na płeć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8662160453724996"/>
          <c:y val="0.14049766080716389"/>
          <c:w val="0.78194048919763914"/>
          <c:h val="0.6709527665442565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kobieta</c:v>
                </c:pt>
                <c:pt idx="1">
                  <c:v>mężczyzna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0.51470000000000005</c:v>
                </c:pt>
                <c:pt idx="1">
                  <c:v>0.39810000000000001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4D-4B5E-9E75-5550FBA3924B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kobieta</c:v>
                </c:pt>
                <c:pt idx="1">
                  <c:v>mężczyzna</c:v>
                </c:pt>
              </c:strCache>
            </c:strRef>
          </c:cat>
          <c:val>
            <c:numRef>
              <c:f>Arkusz1!$C$2:$C$3</c:f>
              <c:numCache>
                <c:formatCode>0.00%</c:formatCode>
                <c:ptCount val="2"/>
                <c:pt idx="0">
                  <c:v>0.38179999999999997</c:v>
                </c:pt>
                <c:pt idx="1">
                  <c:v>0.61819999999999997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4D-4B5E-9E75-5550FBA3924B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kobieta</c:v>
                </c:pt>
                <c:pt idx="1">
                  <c:v>mężczyzna</c:v>
                </c:pt>
              </c:strCache>
            </c:strRef>
          </c:cat>
          <c:val>
            <c:numRef>
              <c:f>Arkusz1!$D$2:$D$3</c:f>
              <c:numCache>
                <c:formatCode>0.00%</c:formatCode>
                <c:ptCount val="2"/>
                <c:pt idx="0">
                  <c:v>0.2414</c:v>
                </c:pt>
                <c:pt idx="1">
                  <c:v>0.68969999999999998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A4D-4B5E-9E75-5550FBA3924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8088080"/>
        <c:axId val="348082984"/>
      </c:barChart>
      <c:catAx>
        <c:axId val="348088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8082984"/>
        <c:crosses val="autoZero"/>
        <c:auto val="1"/>
        <c:lblAlgn val="ctr"/>
        <c:lblOffset val="100"/>
        <c:noMultiLvlLbl val="0"/>
      </c:catAx>
      <c:valAx>
        <c:axId val="34808298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8088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/>
              <a:t>Gdzie chciał(a)byś mieszkać?</a:t>
            </a:r>
          </a:p>
        </c:rich>
      </c:tx>
      <c:layout>
        <c:manualLayout>
          <c:xMode val="edge"/>
          <c:yMode val="edge"/>
          <c:x val="0.32875994667333253"/>
          <c:y val="2.72762551595344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4420589440749086"/>
          <c:y val="0.13328863716374331"/>
          <c:w val="0.50853243344714261"/>
          <c:h val="0.7538099062415872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W innym regionie/mieście w Polsce - napisz jakim?</c:v>
                </c:pt>
                <c:pt idx="1">
                  <c:v>Nie wiem</c:v>
                </c:pt>
                <c:pt idx="2">
                  <c:v>Jest mi to obojętne</c:v>
                </c:pt>
                <c:pt idx="3">
                  <c:v>Za granicą</c:v>
                </c:pt>
                <c:pt idx="4">
                  <c:v>W regionie (województwie)</c:v>
                </c:pt>
                <c:pt idx="5">
                  <c:v>W Stalowej Woli</c:v>
                </c:pt>
              </c:strCache>
            </c:strRef>
          </c:cat>
          <c:val>
            <c:numRef>
              <c:f>Arkusz1!$B$2:$B$7</c:f>
              <c:numCache>
                <c:formatCode>0.00%</c:formatCode>
                <c:ptCount val="6"/>
                <c:pt idx="0">
                  <c:v>0.22389999999999999</c:v>
                </c:pt>
                <c:pt idx="1">
                  <c:v>0.12870000000000001</c:v>
                </c:pt>
                <c:pt idx="2">
                  <c:v>0.1086</c:v>
                </c:pt>
                <c:pt idx="3">
                  <c:v>0.24399999999999999</c:v>
                </c:pt>
                <c:pt idx="4">
                  <c:v>0.18229999999999999</c:v>
                </c:pt>
                <c:pt idx="5">
                  <c:v>4.9599999999999998E-2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58E-4AD7-8D59-10E0BD06E113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W innym regionie/mieście w Polsce - napisz jakim?</c:v>
                </c:pt>
                <c:pt idx="1">
                  <c:v>Nie wiem</c:v>
                </c:pt>
                <c:pt idx="2">
                  <c:v>Jest mi to obojętne</c:v>
                </c:pt>
                <c:pt idx="3">
                  <c:v>Za granicą</c:v>
                </c:pt>
                <c:pt idx="4">
                  <c:v>W regionie (województwie)</c:v>
                </c:pt>
                <c:pt idx="5">
                  <c:v>W Stalowej Woli</c:v>
                </c:pt>
              </c:strCache>
            </c:strRef>
          </c:cat>
          <c:val>
            <c:numRef>
              <c:f>Arkusz1!$C$2:$C$7</c:f>
              <c:numCache>
                <c:formatCode>0.00%</c:formatCode>
                <c:ptCount val="6"/>
                <c:pt idx="0">
                  <c:v>0.21820000000000001</c:v>
                </c:pt>
                <c:pt idx="1">
                  <c:v>0.14549999999999999</c:v>
                </c:pt>
                <c:pt idx="2">
                  <c:v>7.2700000000000001E-2</c:v>
                </c:pt>
                <c:pt idx="3">
                  <c:v>0.1273</c:v>
                </c:pt>
                <c:pt idx="4">
                  <c:v>0.2727</c:v>
                </c:pt>
                <c:pt idx="5">
                  <c:v>0.1636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58E-4AD7-8D59-10E0BD06E113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W innym regionie/mieście w Polsce - napisz jakim?</c:v>
                </c:pt>
                <c:pt idx="1">
                  <c:v>Nie wiem</c:v>
                </c:pt>
                <c:pt idx="2">
                  <c:v>Jest mi to obojętne</c:v>
                </c:pt>
                <c:pt idx="3">
                  <c:v>Za granicą</c:v>
                </c:pt>
                <c:pt idx="4">
                  <c:v>W regionie (województwie)</c:v>
                </c:pt>
                <c:pt idx="5">
                  <c:v>W Stalowej Woli</c:v>
                </c:pt>
              </c:strCache>
            </c:strRef>
          </c:cat>
          <c:val>
            <c:numRef>
              <c:f>Arkusz1!$D$2:$D$7</c:f>
              <c:numCache>
                <c:formatCode>0.00%</c:formatCode>
                <c:ptCount val="6"/>
                <c:pt idx="0">
                  <c:v>6.9000000000000006E-2</c:v>
                </c:pt>
                <c:pt idx="1">
                  <c:v>3.4500000000000003E-2</c:v>
                </c:pt>
                <c:pt idx="2">
                  <c:v>6.9000000000000006E-2</c:v>
                </c:pt>
                <c:pt idx="3">
                  <c:v>8.6199999999999999E-2</c:v>
                </c:pt>
                <c:pt idx="4">
                  <c:v>0.44829999999999998</c:v>
                </c:pt>
                <c:pt idx="5">
                  <c:v>0.22409999999999999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58E-4AD7-8D59-10E0BD06E11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7271576"/>
        <c:axId val="347273928"/>
      </c:barChart>
      <c:catAx>
        <c:axId val="347271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7273928"/>
        <c:crosses val="autoZero"/>
        <c:auto val="1"/>
        <c:lblAlgn val="ctr"/>
        <c:lblOffset val="100"/>
        <c:noMultiLvlLbl val="0"/>
      </c:catAx>
      <c:valAx>
        <c:axId val="34727392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7271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Co w największym stopniu decyduje o tym, że w Stalowej</a:t>
            </a:r>
            <a:r>
              <a:rPr lang="pl-PL" sz="2800" baseline="0" dirty="0"/>
              <a:t> Woli można znaleźć dla siebie dobrą pracę</a:t>
            </a:r>
            <a:r>
              <a:rPr lang="pl-PL" sz="2800" dirty="0"/>
              <a:t>?</a:t>
            </a:r>
          </a:p>
        </c:rich>
      </c:tx>
      <c:layout>
        <c:manualLayout>
          <c:xMode val="edge"/>
          <c:yMode val="edge"/>
          <c:x val="0.12587314992508561"/>
          <c:y val="3.14091375557024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488138091168522"/>
          <c:y val="0.19707059575259489"/>
          <c:w val="0.52751190046933261"/>
          <c:h val="0.6879732787618517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determinacja, czas poświęcony na szukanie pracy</c:v>
                </c:pt>
                <c:pt idx="1">
                  <c:v>przypadek, szczęście</c:v>
                </c:pt>
                <c:pt idx="2">
                  <c:v>powiązania rodzinne, znajomości</c:v>
                </c:pt>
                <c:pt idx="3">
                  <c:v>inteligencja, spryt</c:v>
                </c:pt>
                <c:pt idx="4">
                  <c:v>doświadczenie zawodowe</c:v>
                </c:pt>
                <c:pt idx="5">
                  <c:v>Dobre wykształcenie</c:v>
                </c:pt>
              </c:strCache>
            </c:strRef>
          </c:cat>
          <c:val>
            <c:numRef>
              <c:f>Arkusz1!$B$2:$B$7</c:f>
              <c:numCache>
                <c:formatCode>0.00%</c:formatCode>
                <c:ptCount val="6"/>
                <c:pt idx="0">
                  <c:v>6.5699999999999995E-2</c:v>
                </c:pt>
                <c:pt idx="1">
                  <c:v>0.18629999999999999</c:v>
                </c:pt>
                <c:pt idx="2">
                  <c:v>0.36599999999999999</c:v>
                </c:pt>
                <c:pt idx="3">
                  <c:v>0.1032</c:v>
                </c:pt>
                <c:pt idx="4">
                  <c:v>0.12330000000000001</c:v>
                </c:pt>
                <c:pt idx="5">
                  <c:v>9.2499999999999999E-2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4E5-4306-8C42-A129060DE22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determinacja, czas poświęcony na szukanie pracy</c:v>
                </c:pt>
                <c:pt idx="1">
                  <c:v>przypadek, szczęście</c:v>
                </c:pt>
                <c:pt idx="2">
                  <c:v>powiązania rodzinne, znajomości</c:v>
                </c:pt>
                <c:pt idx="3">
                  <c:v>inteligencja, spryt</c:v>
                </c:pt>
                <c:pt idx="4">
                  <c:v>doświadczenie zawodowe</c:v>
                </c:pt>
                <c:pt idx="5">
                  <c:v>Dobre wykształcenie</c:v>
                </c:pt>
              </c:strCache>
            </c:strRef>
          </c:cat>
          <c:val>
            <c:numRef>
              <c:f>Arkusz1!$C$2:$C$7</c:f>
              <c:numCache>
                <c:formatCode>0.00%</c:formatCode>
                <c:ptCount val="6"/>
                <c:pt idx="0">
                  <c:v>3.6400000000000002E-2</c:v>
                </c:pt>
                <c:pt idx="1">
                  <c:v>0.18179999999999999</c:v>
                </c:pt>
                <c:pt idx="2">
                  <c:v>0.2364</c:v>
                </c:pt>
                <c:pt idx="3">
                  <c:v>0.1273</c:v>
                </c:pt>
                <c:pt idx="4">
                  <c:v>0.30909999999999999</c:v>
                </c:pt>
                <c:pt idx="5">
                  <c:v>0.1091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4E5-4306-8C42-A129060DE221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determinacja, czas poświęcony na szukanie pracy</c:v>
                </c:pt>
                <c:pt idx="1">
                  <c:v>przypadek, szczęście</c:v>
                </c:pt>
                <c:pt idx="2">
                  <c:v>powiązania rodzinne, znajomości</c:v>
                </c:pt>
                <c:pt idx="3">
                  <c:v>inteligencja, spryt</c:v>
                </c:pt>
                <c:pt idx="4">
                  <c:v>doświadczenie zawodowe</c:v>
                </c:pt>
                <c:pt idx="5">
                  <c:v>Dobre wykształcenie</c:v>
                </c:pt>
              </c:strCache>
            </c:strRef>
          </c:cat>
          <c:val>
            <c:numRef>
              <c:f>Arkusz1!$D$2:$D$7</c:f>
              <c:numCache>
                <c:formatCode>0.00%</c:formatCode>
                <c:ptCount val="6"/>
                <c:pt idx="0">
                  <c:v>3.4500000000000003E-2</c:v>
                </c:pt>
                <c:pt idx="1">
                  <c:v>3.4500000000000003E-2</c:v>
                </c:pt>
                <c:pt idx="2">
                  <c:v>0.31030000000000002</c:v>
                </c:pt>
                <c:pt idx="3">
                  <c:v>0.1207</c:v>
                </c:pt>
                <c:pt idx="4">
                  <c:v>0.31030000000000002</c:v>
                </c:pt>
                <c:pt idx="5">
                  <c:v>0.13789999999999999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4E5-4306-8C42-A129060DE22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7275104"/>
        <c:axId val="347268048"/>
      </c:barChart>
      <c:catAx>
        <c:axId val="347275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7268048"/>
        <c:crosses val="autoZero"/>
        <c:auto val="1"/>
        <c:lblAlgn val="ctr"/>
        <c:lblOffset val="100"/>
        <c:noMultiLvlLbl val="0"/>
      </c:catAx>
      <c:valAx>
        <c:axId val="34726804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7275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dirty="0"/>
              <a:t>Jak myślisz,</a:t>
            </a:r>
            <a:r>
              <a:rPr lang="pl-PL" sz="1800" baseline="0" dirty="0"/>
              <a:t> czego oczekują pracodawcy od młodych pracowników, starających się o pracę?</a:t>
            </a:r>
          </a:p>
          <a:p>
            <a:pPr>
              <a:defRPr/>
            </a:pPr>
            <a:r>
              <a:rPr lang="pl-PL" sz="1800" b="1" i="0" u="none" strike="noStrike" baseline="0" dirty="0">
                <a:effectLst/>
              </a:rPr>
              <a:t>Na wykresie zaprezentowano odpowiedzi wskazujące czego w opinii ankietowanych oczekują/zdecydowanie oczekują pracodawcy? </a:t>
            </a:r>
            <a:endParaRPr lang="pl-PL" sz="1800" dirty="0"/>
          </a:p>
        </c:rich>
      </c:tx>
      <c:layout>
        <c:manualLayout>
          <c:xMode val="edge"/>
          <c:yMode val="edge"/>
          <c:x val="0.14245070538057744"/>
          <c:y val="1.8290320543937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9988384149266457"/>
          <c:y val="0.15598558704951693"/>
          <c:w val="0.47747030839895011"/>
          <c:h val="0.729058140720055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Arkusz1!$A$2:$A$12</c:f>
              <c:strCache>
                <c:ptCount val="11"/>
                <c:pt idx="0">
                  <c:v>samodzielnosci, zaradności</c:v>
                </c:pt>
                <c:pt idx="1">
                  <c:v>niskich wymagań finansowych</c:v>
                </c:pt>
                <c:pt idx="2">
                  <c:v>dobrej prezencji, kultury osobistej</c:v>
                </c:pt>
                <c:pt idx="3">
                  <c:v>komunikatywności, umiejętności pracy zespołowej</c:v>
                </c:pt>
                <c:pt idx="4">
                  <c:v>dyspozycyjności, zaangażowania</c:v>
                </c:pt>
                <c:pt idx="5">
                  <c:v>doświadczenia zawodowego</c:v>
                </c:pt>
                <c:pt idx="6">
                  <c:v>ukończonych kursów, szkoleń, potwierdzonych certyfikatami, uprawnieniami</c:v>
                </c:pt>
                <c:pt idx="7">
                  <c:v>kwalifikacji zdobytych w szkole</c:v>
                </c:pt>
                <c:pt idx="8">
                  <c:v>wyższego wykształcenia</c:v>
                </c:pt>
                <c:pt idx="9">
                  <c:v>Umiejętności praktycznych</c:v>
                </c:pt>
                <c:pt idx="10">
                  <c:v>Znajomości języków obcych</c:v>
                </c:pt>
              </c:strCache>
            </c:strRef>
          </c:cat>
          <c:val>
            <c:numRef>
              <c:f>Arkusz1!$B$2:$B$12</c:f>
              <c:numCache>
                <c:formatCode>0.00%</c:formatCode>
                <c:ptCount val="11"/>
                <c:pt idx="0">
                  <c:v>0.82440000000000002</c:v>
                </c:pt>
                <c:pt idx="1">
                  <c:v>0.50939999999999996</c:v>
                </c:pt>
                <c:pt idx="2">
                  <c:v>0.80020000000000002</c:v>
                </c:pt>
                <c:pt idx="3">
                  <c:v>0.81499999999999995</c:v>
                </c:pt>
                <c:pt idx="4">
                  <c:v>0.84450000000000003</c:v>
                </c:pt>
                <c:pt idx="5">
                  <c:v>0.75870000000000004</c:v>
                </c:pt>
                <c:pt idx="6">
                  <c:v>0.68230000000000002</c:v>
                </c:pt>
                <c:pt idx="7">
                  <c:v>0.59379999999999999</c:v>
                </c:pt>
                <c:pt idx="8">
                  <c:v>0.65010000000000001</c:v>
                </c:pt>
                <c:pt idx="9">
                  <c:v>0.84450000000000003</c:v>
                </c:pt>
                <c:pt idx="10">
                  <c:v>0.83640000000000003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D7E-42B9-A415-38F0D7C1423B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Arkusz1!$A$2:$A$12</c:f>
              <c:strCache>
                <c:ptCount val="11"/>
                <c:pt idx="0">
                  <c:v>samodzielnosci, zaradności</c:v>
                </c:pt>
                <c:pt idx="1">
                  <c:v>niskich wymagań finansowych</c:v>
                </c:pt>
                <c:pt idx="2">
                  <c:v>dobrej prezencji, kultury osobistej</c:v>
                </c:pt>
                <c:pt idx="3">
                  <c:v>komunikatywności, umiejętności pracy zespołowej</c:v>
                </c:pt>
                <c:pt idx="4">
                  <c:v>dyspozycyjności, zaangażowania</c:v>
                </c:pt>
                <c:pt idx="5">
                  <c:v>doświadczenia zawodowego</c:v>
                </c:pt>
                <c:pt idx="6">
                  <c:v>ukończonych kursów, szkoleń, potwierdzonych certyfikatami, uprawnieniami</c:v>
                </c:pt>
                <c:pt idx="7">
                  <c:v>kwalifikacji zdobytych w szkole</c:v>
                </c:pt>
                <c:pt idx="8">
                  <c:v>wyższego wykształcenia</c:v>
                </c:pt>
                <c:pt idx="9">
                  <c:v>Umiejętności praktycznych</c:v>
                </c:pt>
                <c:pt idx="10">
                  <c:v>Znajomości języków obcych</c:v>
                </c:pt>
              </c:strCache>
            </c:strRef>
          </c:cat>
          <c:val>
            <c:numRef>
              <c:f>Arkusz1!$C$2:$C$12</c:f>
              <c:numCache>
                <c:formatCode>0.00%</c:formatCode>
                <c:ptCount val="11"/>
                <c:pt idx="0">
                  <c:v>0.63639999999999997</c:v>
                </c:pt>
                <c:pt idx="1">
                  <c:v>0.63629999999999998</c:v>
                </c:pt>
                <c:pt idx="2">
                  <c:v>0.81820000000000004</c:v>
                </c:pt>
                <c:pt idx="3">
                  <c:v>0.81820000000000004</c:v>
                </c:pt>
                <c:pt idx="4">
                  <c:v>0.81820000000000004</c:v>
                </c:pt>
                <c:pt idx="5">
                  <c:v>0.74539999999999995</c:v>
                </c:pt>
                <c:pt idx="6">
                  <c:v>0.63639999999999997</c:v>
                </c:pt>
                <c:pt idx="7">
                  <c:v>0.65459999999999996</c:v>
                </c:pt>
                <c:pt idx="8">
                  <c:v>0.5454</c:v>
                </c:pt>
                <c:pt idx="9">
                  <c:v>0.87270000000000003</c:v>
                </c:pt>
                <c:pt idx="10">
                  <c:v>0.70909999999999995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D7E-42B9-A415-38F0D7C1423B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Arkusz1!$A$2:$A$12</c:f>
              <c:strCache>
                <c:ptCount val="11"/>
                <c:pt idx="0">
                  <c:v>samodzielnosci, zaradności</c:v>
                </c:pt>
                <c:pt idx="1">
                  <c:v>niskich wymagań finansowych</c:v>
                </c:pt>
                <c:pt idx="2">
                  <c:v>dobrej prezencji, kultury osobistej</c:v>
                </c:pt>
                <c:pt idx="3">
                  <c:v>komunikatywności, umiejętności pracy zespołowej</c:v>
                </c:pt>
                <c:pt idx="4">
                  <c:v>dyspozycyjności, zaangażowania</c:v>
                </c:pt>
                <c:pt idx="5">
                  <c:v>doświadczenia zawodowego</c:v>
                </c:pt>
                <c:pt idx="6">
                  <c:v>ukończonych kursów, szkoleń, potwierdzonych certyfikatami, uprawnieniami</c:v>
                </c:pt>
                <c:pt idx="7">
                  <c:v>kwalifikacji zdobytych w szkole</c:v>
                </c:pt>
                <c:pt idx="8">
                  <c:v>wyższego wykształcenia</c:v>
                </c:pt>
                <c:pt idx="9">
                  <c:v>Umiejętności praktycznych</c:v>
                </c:pt>
                <c:pt idx="10">
                  <c:v>Znajomości języków obcych</c:v>
                </c:pt>
              </c:strCache>
            </c:strRef>
          </c:cat>
          <c:val>
            <c:numRef>
              <c:f>Arkusz1!$D$2:$D$12</c:f>
              <c:numCache>
                <c:formatCode>0.00%</c:formatCode>
                <c:ptCount val="11"/>
                <c:pt idx="0">
                  <c:v>0.89649999999999996</c:v>
                </c:pt>
                <c:pt idx="1">
                  <c:v>0.58620000000000005</c:v>
                </c:pt>
                <c:pt idx="2">
                  <c:v>0.81030000000000002</c:v>
                </c:pt>
                <c:pt idx="3">
                  <c:v>0.8448</c:v>
                </c:pt>
                <c:pt idx="4">
                  <c:v>0.86199999999999999</c:v>
                </c:pt>
                <c:pt idx="5">
                  <c:v>0.79310000000000003</c:v>
                </c:pt>
                <c:pt idx="6">
                  <c:v>0.79310000000000003</c:v>
                </c:pt>
                <c:pt idx="7">
                  <c:v>0.74139999999999995</c:v>
                </c:pt>
                <c:pt idx="8">
                  <c:v>0.81030000000000002</c:v>
                </c:pt>
                <c:pt idx="9">
                  <c:v>0.93100000000000005</c:v>
                </c:pt>
                <c:pt idx="10">
                  <c:v>0.87929999999999997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D7E-42B9-A415-38F0D7C1423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97693232"/>
        <c:axId val="397690488"/>
      </c:barChart>
      <c:catAx>
        <c:axId val="397693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90488"/>
        <c:crosses val="autoZero"/>
        <c:auto val="1"/>
        <c:lblAlgn val="ctr"/>
        <c:lblOffset val="100"/>
        <c:noMultiLvlLbl val="0"/>
      </c:catAx>
      <c:valAx>
        <c:axId val="39769048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93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dirty="0"/>
              <a:t>Jak oceniasz</a:t>
            </a:r>
            <a:r>
              <a:rPr lang="pl-PL" sz="1800" baseline="0" dirty="0"/>
              <a:t> atrakcyjność poniższych miejsc pracy? </a:t>
            </a:r>
          </a:p>
          <a:p>
            <a:pPr>
              <a:defRPr/>
            </a:pPr>
            <a:r>
              <a:rPr lang="pl-PL" sz="1800" baseline="0" dirty="0"/>
              <a:t>Na wykresie zaprezentowano odpowiedzi wskazujące na bardzo atrakcyjne/atrakcyjne miejsca pracy.</a:t>
            </a:r>
            <a:endParaRPr lang="pl-PL" sz="1800" dirty="0"/>
          </a:p>
        </c:rich>
      </c:tx>
      <c:layout>
        <c:manualLayout>
          <c:xMode val="edge"/>
          <c:yMode val="edge"/>
          <c:x val="0.13863098753280839"/>
          <c:y val="1.3048993875765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3722784651918511"/>
          <c:y val="0.12129483814523184"/>
          <c:w val="0.51676157147023294"/>
          <c:h val="0.763749052201808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Arkusz1!$A$2:$A$12</c:f>
              <c:strCache>
                <c:ptCount val="11"/>
                <c:pt idx="0">
                  <c:v>Prowadzenie gospodarstwa domowego</c:v>
                </c:pt>
                <c:pt idx="1">
                  <c:v>Praca w rolnictwie</c:v>
                </c:pt>
                <c:pt idx="2">
                  <c:v>Praca w sektorze pozarządowym (NGO)</c:v>
                </c:pt>
                <c:pt idx="3">
                  <c:v>Telepraca, praca zdalna, wolny zawód (freelancer)</c:v>
                </c:pt>
                <c:pt idx="4">
                  <c:v>Własna działalność gospodarcza</c:v>
                </c:pt>
                <c:pt idx="5">
                  <c:v>Praca w międzynarodowej firmie</c:v>
                </c:pt>
                <c:pt idx="6">
                  <c:v>Praca w firmie rodzinnej</c:v>
                </c:pt>
                <c:pt idx="7">
                  <c:v>Praca w firmie lokalnej</c:v>
                </c:pt>
                <c:pt idx="8">
                  <c:v>Praca w dużej firmie (powyżej 250 pracowników)</c:v>
                </c:pt>
                <c:pt idx="9">
                  <c:v>Praca w małej lub średniej firmie</c:v>
                </c:pt>
                <c:pt idx="10">
                  <c:v>Praca w administracji, instytucjach publicznych</c:v>
                </c:pt>
              </c:strCache>
            </c:strRef>
          </c:cat>
          <c:val>
            <c:numRef>
              <c:f>Arkusz1!$B$2:$B$12</c:f>
              <c:numCache>
                <c:formatCode>0.00%</c:formatCode>
                <c:ptCount val="11"/>
                <c:pt idx="0">
                  <c:v>0.1663</c:v>
                </c:pt>
                <c:pt idx="1">
                  <c:v>0.15820000000000001</c:v>
                </c:pt>
                <c:pt idx="2">
                  <c:v>0.27079999999999999</c:v>
                </c:pt>
                <c:pt idx="3">
                  <c:v>0.38879999999999998</c:v>
                </c:pt>
                <c:pt idx="4">
                  <c:v>0.63539999999999996</c:v>
                </c:pt>
                <c:pt idx="5">
                  <c:v>0.69840000000000002</c:v>
                </c:pt>
                <c:pt idx="6">
                  <c:v>0.55759999999999998</c:v>
                </c:pt>
                <c:pt idx="7">
                  <c:v>0.46650000000000003</c:v>
                </c:pt>
                <c:pt idx="8">
                  <c:v>0.56699999999999995</c:v>
                </c:pt>
                <c:pt idx="9">
                  <c:v>0.58309999999999995</c:v>
                </c:pt>
                <c:pt idx="10">
                  <c:v>0.3337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740-47F6-AE94-4C7182F60F2C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Arkusz1!$A$2:$A$12</c:f>
              <c:strCache>
                <c:ptCount val="11"/>
                <c:pt idx="0">
                  <c:v>Prowadzenie gospodarstwa domowego</c:v>
                </c:pt>
                <c:pt idx="1">
                  <c:v>Praca w rolnictwie</c:v>
                </c:pt>
                <c:pt idx="2">
                  <c:v>Praca w sektorze pozarządowym (NGO)</c:v>
                </c:pt>
                <c:pt idx="3">
                  <c:v>Telepraca, praca zdalna, wolny zawód (freelancer)</c:v>
                </c:pt>
                <c:pt idx="4">
                  <c:v>Własna działalność gospodarcza</c:v>
                </c:pt>
                <c:pt idx="5">
                  <c:v>Praca w międzynarodowej firmie</c:v>
                </c:pt>
                <c:pt idx="6">
                  <c:v>Praca w firmie rodzinnej</c:v>
                </c:pt>
                <c:pt idx="7">
                  <c:v>Praca w firmie lokalnej</c:v>
                </c:pt>
                <c:pt idx="8">
                  <c:v>Praca w dużej firmie (powyżej 250 pracowników)</c:v>
                </c:pt>
                <c:pt idx="9">
                  <c:v>Praca w małej lub średniej firmie</c:v>
                </c:pt>
                <c:pt idx="10">
                  <c:v>Praca w administracji, instytucjach publicznych</c:v>
                </c:pt>
              </c:strCache>
            </c:strRef>
          </c:cat>
          <c:val>
            <c:numRef>
              <c:f>Arkusz1!$C$2:$C$12</c:f>
              <c:numCache>
                <c:formatCode>0.00%</c:formatCode>
                <c:ptCount val="11"/>
                <c:pt idx="0">
                  <c:v>0.4</c:v>
                </c:pt>
                <c:pt idx="1">
                  <c:v>0.38179999999999997</c:v>
                </c:pt>
                <c:pt idx="2">
                  <c:v>0.34549999999999997</c:v>
                </c:pt>
                <c:pt idx="3">
                  <c:v>0.43640000000000001</c:v>
                </c:pt>
                <c:pt idx="4">
                  <c:v>0.72729999999999995</c:v>
                </c:pt>
                <c:pt idx="5">
                  <c:v>0.70899999999999996</c:v>
                </c:pt>
                <c:pt idx="6">
                  <c:v>0.63629999999999998</c:v>
                </c:pt>
                <c:pt idx="7">
                  <c:v>0.61819999999999997</c:v>
                </c:pt>
                <c:pt idx="8">
                  <c:v>0.58179999999999998</c:v>
                </c:pt>
                <c:pt idx="9">
                  <c:v>0.63639999999999997</c:v>
                </c:pt>
                <c:pt idx="10">
                  <c:v>0.45450000000000002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740-47F6-AE94-4C7182F60F2C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Arkusz1!$A$2:$A$12</c:f>
              <c:strCache>
                <c:ptCount val="11"/>
                <c:pt idx="0">
                  <c:v>Prowadzenie gospodarstwa domowego</c:v>
                </c:pt>
                <c:pt idx="1">
                  <c:v>Praca w rolnictwie</c:v>
                </c:pt>
                <c:pt idx="2">
                  <c:v>Praca w sektorze pozarządowym (NGO)</c:v>
                </c:pt>
                <c:pt idx="3">
                  <c:v>Telepraca, praca zdalna, wolny zawód (freelancer)</c:v>
                </c:pt>
                <c:pt idx="4">
                  <c:v>Własna działalność gospodarcza</c:v>
                </c:pt>
                <c:pt idx="5">
                  <c:v>Praca w międzynarodowej firmie</c:v>
                </c:pt>
                <c:pt idx="6">
                  <c:v>Praca w firmie rodzinnej</c:v>
                </c:pt>
                <c:pt idx="7">
                  <c:v>Praca w firmie lokalnej</c:v>
                </c:pt>
                <c:pt idx="8">
                  <c:v>Praca w dużej firmie (powyżej 250 pracowników)</c:v>
                </c:pt>
                <c:pt idx="9">
                  <c:v>Praca w małej lub średniej firmie</c:v>
                </c:pt>
                <c:pt idx="10">
                  <c:v>Praca w administracji, instytucjach publicznych</c:v>
                </c:pt>
              </c:strCache>
            </c:strRef>
          </c:cat>
          <c:val>
            <c:numRef>
              <c:f>Arkusz1!$D$2:$D$12</c:f>
              <c:numCache>
                <c:formatCode>0.00%</c:formatCode>
                <c:ptCount val="11"/>
                <c:pt idx="0">
                  <c:v>0.2586</c:v>
                </c:pt>
                <c:pt idx="1">
                  <c:v>0.2414</c:v>
                </c:pt>
                <c:pt idx="2">
                  <c:v>0.36209999999999998</c:v>
                </c:pt>
                <c:pt idx="3">
                  <c:v>0.4138</c:v>
                </c:pt>
                <c:pt idx="4">
                  <c:v>0.6724</c:v>
                </c:pt>
                <c:pt idx="5">
                  <c:v>0.75860000000000005</c:v>
                </c:pt>
                <c:pt idx="6">
                  <c:v>0.6552</c:v>
                </c:pt>
                <c:pt idx="7">
                  <c:v>0.67249999999999999</c:v>
                </c:pt>
                <c:pt idx="8">
                  <c:v>0.63800000000000001</c:v>
                </c:pt>
                <c:pt idx="9">
                  <c:v>0.74139999999999995</c:v>
                </c:pt>
                <c:pt idx="10">
                  <c:v>0.46550000000000002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740-47F6-AE94-4C7182F60F2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97692056"/>
        <c:axId val="397694016"/>
      </c:barChart>
      <c:catAx>
        <c:axId val="397692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94016"/>
        <c:crosses val="autoZero"/>
        <c:auto val="1"/>
        <c:lblAlgn val="ctr"/>
        <c:lblOffset val="100"/>
        <c:noMultiLvlLbl val="0"/>
      </c:catAx>
      <c:valAx>
        <c:axId val="39769401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92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Ile czasu jesteś w stanie poświęcić, aby codziennie dojeżdżać do atrakcyjnej pracy?</a:t>
            </a:r>
          </a:p>
        </c:rich>
      </c:tx>
      <c:layout>
        <c:manualLayout>
          <c:xMode val="edge"/>
          <c:yMode val="edge"/>
          <c:x val="0.11050597841936424"/>
          <c:y val="1.86045663211017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32056118766404201"/>
          <c:y val="0.16292230430479795"/>
          <c:w val="0.58030323162729658"/>
          <c:h val="0.731380739569715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Jest mi to obojętne</c:v>
                </c:pt>
                <c:pt idx="1">
                  <c:v>powyżej 90 min.</c:v>
                </c:pt>
                <c:pt idx="2">
                  <c:v>do 90 min.</c:v>
                </c:pt>
                <c:pt idx="3">
                  <c:v>do 60 min.</c:v>
                </c:pt>
                <c:pt idx="4">
                  <c:v>do 30 min.</c:v>
                </c:pt>
                <c:pt idx="5">
                  <c:v>do 15 min.</c:v>
                </c:pt>
              </c:strCache>
            </c:strRef>
          </c:cat>
          <c:val>
            <c:numRef>
              <c:f>Arkusz1!$B$2:$B$7</c:f>
              <c:numCache>
                <c:formatCode>0.00%</c:formatCode>
                <c:ptCount val="6"/>
                <c:pt idx="0">
                  <c:v>0.13270000000000001</c:v>
                </c:pt>
                <c:pt idx="1">
                  <c:v>9.4000000000000004E-3</c:v>
                </c:pt>
                <c:pt idx="2">
                  <c:v>1.8800000000000001E-2</c:v>
                </c:pt>
                <c:pt idx="3">
                  <c:v>0.25469999999999998</c:v>
                </c:pt>
                <c:pt idx="4">
                  <c:v>0.41420000000000001</c:v>
                </c:pt>
                <c:pt idx="5">
                  <c:v>9.5200000000000007E-2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FC-4978-8BDA-DAA4F9336F23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Jest mi to obojętne</c:v>
                </c:pt>
                <c:pt idx="1">
                  <c:v>powyżej 90 min.</c:v>
                </c:pt>
                <c:pt idx="2">
                  <c:v>do 90 min.</c:v>
                </c:pt>
                <c:pt idx="3">
                  <c:v>do 60 min.</c:v>
                </c:pt>
                <c:pt idx="4">
                  <c:v>do 30 min.</c:v>
                </c:pt>
                <c:pt idx="5">
                  <c:v>do 15 min.</c:v>
                </c:pt>
              </c:strCache>
            </c:strRef>
          </c:cat>
          <c:val>
            <c:numRef>
              <c:f>Arkusz1!$C$2:$C$7</c:f>
              <c:numCache>
                <c:formatCode>0.00%</c:formatCode>
                <c:ptCount val="6"/>
                <c:pt idx="0">
                  <c:v>0.1273</c:v>
                </c:pt>
                <c:pt idx="1">
                  <c:v>3.6400000000000002E-2</c:v>
                </c:pt>
                <c:pt idx="2">
                  <c:v>0</c:v>
                </c:pt>
                <c:pt idx="3">
                  <c:v>0.1273</c:v>
                </c:pt>
                <c:pt idx="4">
                  <c:v>0.56359999999999999</c:v>
                </c:pt>
                <c:pt idx="5">
                  <c:v>0.14549999999999999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1FC-4978-8BDA-DAA4F9336F23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Jest mi to obojętne</c:v>
                </c:pt>
                <c:pt idx="1">
                  <c:v>powyżej 90 min.</c:v>
                </c:pt>
                <c:pt idx="2">
                  <c:v>do 90 min.</c:v>
                </c:pt>
                <c:pt idx="3">
                  <c:v>do 60 min.</c:v>
                </c:pt>
                <c:pt idx="4">
                  <c:v>do 30 min.</c:v>
                </c:pt>
                <c:pt idx="5">
                  <c:v>do 15 min.</c:v>
                </c:pt>
              </c:strCache>
            </c:strRef>
          </c:cat>
          <c:val>
            <c:numRef>
              <c:f>Arkusz1!$D$2:$D$7</c:f>
              <c:numCache>
                <c:formatCode>0.00%</c:formatCode>
                <c:ptCount val="6"/>
                <c:pt idx="0">
                  <c:v>8.6199999999999999E-2</c:v>
                </c:pt>
                <c:pt idx="1">
                  <c:v>0</c:v>
                </c:pt>
                <c:pt idx="2">
                  <c:v>1.72E-2</c:v>
                </c:pt>
                <c:pt idx="3">
                  <c:v>0.2414</c:v>
                </c:pt>
                <c:pt idx="4">
                  <c:v>0.43099999999999999</c:v>
                </c:pt>
                <c:pt idx="5">
                  <c:v>0.1552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1FC-4978-8BDA-DAA4F9336F2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97693624"/>
        <c:axId val="397689704"/>
      </c:barChart>
      <c:catAx>
        <c:axId val="397693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89704"/>
        <c:crosses val="autoZero"/>
        <c:auto val="1"/>
        <c:lblAlgn val="ctr"/>
        <c:lblOffset val="100"/>
        <c:noMultiLvlLbl val="0"/>
      </c:catAx>
      <c:valAx>
        <c:axId val="39768970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93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Czy podjęłaś/podjąłeś już kiedykolwiek pracę, za którą otrzymałeś/</a:t>
            </a:r>
            <a:r>
              <a:rPr lang="pl-PL" sz="2800" dirty="0" err="1"/>
              <a:t>aś</a:t>
            </a:r>
            <a:r>
              <a:rPr lang="pl-PL" sz="2800" dirty="0"/>
              <a:t> wynagrodzenie?</a:t>
            </a:r>
          </a:p>
        </c:rich>
      </c:tx>
      <c:layout>
        <c:manualLayout>
          <c:xMode val="edge"/>
          <c:yMode val="edge"/>
          <c:x val="0.16891141732283466"/>
          <c:y val="5.74074074074074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3094881889763779"/>
          <c:y val="0.28365774533657745"/>
          <c:w val="0.80569143700787405"/>
          <c:h val="0.5538386625029535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0.67830000000000001</c:v>
                </c:pt>
                <c:pt idx="1">
                  <c:v>0.26269999999999999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AA5-41EA-AE2C-06C615B90B9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Arkusz1!$C$2:$C$3</c:f>
              <c:numCache>
                <c:formatCode>0.00%</c:formatCode>
                <c:ptCount val="2"/>
                <c:pt idx="0">
                  <c:v>0.94550000000000001</c:v>
                </c:pt>
                <c:pt idx="1">
                  <c:v>9.0899999999999995E-2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AA5-41EA-AE2C-06C615B90B91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Arkusz1!$D$2:$D$3</c:f>
              <c:numCache>
                <c:formatCode>0.00%</c:formatCode>
                <c:ptCount val="2"/>
                <c:pt idx="0">
                  <c:v>0.68969999999999998</c:v>
                </c:pt>
                <c:pt idx="1">
                  <c:v>0.2414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AA5-41EA-AE2C-06C615B90B9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97695976"/>
        <c:axId val="397694800"/>
      </c:barChart>
      <c:catAx>
        <c:axId val="3976959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94800"/>
        <c:crosses val="autoZero"/>
        <c:auto val="1"/>
        <c:lblAlgn val="ctr"/>
        <c:lblOffset val="100"/>
        <c:noMultiLvlLbl val="0"/>
      </c:catAx>
      <c:valAx>
        <c:axId val="39769480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95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Jakiego typu to była praca?</a:t>
            </a:r>
          </a:p>
        </c:rich>
      </c:tx>
      <c:layout>
        <c:manualLayout>
          <c:xMode val="edge"/>
          <c:yMode val="edge"/>
          <c:x val="0.35521497312835898"/>
          <c:y val="3.55179704016913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1949835958005249"/>
          <c:y val="0.12773711398908047"/>
          <c:w val="0.56023080708661421"/>
          <c:h val="0.757306613780491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działalność na własny rachunek</c:v>
                </c:pt>
                <c:pt idx="1">
                  <c:v>wolontariat</c:v>
                </c:pt>
                <c:pt idx="2">
                  <c:v>staż</c:v>
                </c:pt>
                <c:pt idx="3">
                  <c:v>praca dorywcza w okresie wolnym od nauki - np. w wakacje</c:v>
                </c:pt>
                <c:pt idx="4">
                  <c:v>praca dorywcza (w trakcie roku szkolnego)</c:v>
                </c:pt>
                <c:pt idx="5">
                  <c:v>praca stała w niepełnym wymiarze godzin</c:v>
                </c:pt>
                <c:pt idx="6">
                  <c:v>Praca stała w pełnym wymiarze godzin</c:v>
                </c:pt>
              </c:strCache>
            </c:strRef>
          </c:cat>
          <c:val>
            <c:numRef>
              <c:f>Arkusz1!$B$2:$B$8</c:f>
              <c:numCache>
                <c:formatCode>0.00%</c:formatCode>
                <c:ptCount val="7"/>
                <c:pt idx="0">
                  <c:v>8.1799999999999998E-2</c:v>
                </c:pt>
                <c:pt idx="1">
                  <c:v>6.1699999999999998E-2</c:v>
                </c:pt>
                <c:pt idx="2">
                  <c:v>0.10589999999999999</c:v>
                </c:pt>
                <c:pt idx="3">
                  <c:v>0.44500000000000001</c:v>
                </c:pt>
                <c:pt idx="4">
                  <c:v>0.18770000000000001</c:v>
                </c:pt>
                <c:pt idx="5">
                  <c:v>7.9100000000000004E-2</c:v>
                </c:pt>
                <c:pt idx="6">
                  <c:v>8.7099999999999997E-2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04-4EEB-A2A5-2AA7DD133C6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działalność na własny rachunek</c:v>
                </c:pt>
                <c:pt idx="1">
                  <c:v>wolontariat</c:v>
                </c:pt>
                <c:pt idx="2">
                  <c:v>staż</c:v>
                </c:pt>
                <c:pt idx="3">
                  <c:v>praca dorywcza w okresie wolnym od nauki - np. w wakacje</c:v>
                </c:pt>
                <c:pt idx="4">
                  <c:v>praca dorywcza (w trakcie roku szkolnego)</c:v>
                </c:pt>
                <c:pt idx="5">
                  <c:v>praca stała w niepełnym wymiarze godzin</c:v>
                </c:pt>
                <c:pt idx="6">
                  <c:v>Praca stała w pełnym wymiarze godzin</c:v>
                </c:pt>
              </c:strCache>
            </c:strRef>
          </c:cat>
          <c:val>
            <c:numRef>
              <c:f>Arkusz1!$C$2:$C$8</c:f>
              <c:numCache>
                <c:formatCode>0.00%</c:formatCode>
                <c:ptCount val="7"/>
                <c:pt idx="0">
                  <c:v>5.45E-2</c:v>
                </c:pt>
                <c:pt idx="1">
                  <c:v>3.6400000000000002E-2</c:v>
                </c:pt>
                <c:pt idx="2">
                  <c:v>0.1273</c:v>
                </c:pt>
                <c:pt idx="3">
                  <c:v>0.18179999999999999</c:v>
                </c:pt>
                <c:pt idx="4">
                  <c:v>0.14549999999999999</c:v>
                </c:pt>
                <c:pt idx="5">
                  <c:v>0.1273</c:v>
                </c:pt>
                <c:pt idx="6">
                  <c:v>0.54549999999999998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404-4EEB-A2A5-2AA7DD133C68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działalność na własny rachunek</c:v>
                </c:pt>
                <c:pt idx="1">
                  <c:v>wolontariat</c:v>
                </c:pt>
                <c:pt idx="2">
                  <c:v>staż</c:v>
                </c:pt>
                <c:pt idx="3">
                  <c:v>praca dorywcza w okresie wolnym od nauki - np. w wakacje</c:v>
                </c:pt>
                <c:pt idx="4">
                  <c:v>praca dorywcza (w trakcie roku szkolnego)</c:v>
                </c:pt>
                <c:pt idx="5">
                  <c:v>praca stała w niepełnym wymiarze godzin</c:v>
                </c:pt>
                <c:pt idx="6">
                  <c:v>Praca stała w pełnym wymiarze godzin</c:v>
                </c:pt>
              </c:strCache>
            </c:strRef>
          </c:cat>
          <c:val>
            <c:numRef>
              <c:f>Arkusz1!$D$2:$D$8</c:f>
              <c:numCache>
                <c:formatCode>0.00%</c:formatCode>
                <c:ptCount val="7"/>
                <c:pt idx="0">
                  <c:v>8.6199999999999999E-2</c:v>
                </c:pt>
                <c:pt idx="1">
                  <c:v>3.4500000000000003E-2</c:v>
                </c:pt>
                <c:pt idx="2">
                  <c:v>5.1700000000000003E-2</c:v>
                </c:pt>
                <c:pt idx="3">
                  <c:v>0.4138</c:v>
                </c:pt>
                <c:pt idx="4">
                  <c:v>0.22409999999999999</c:v>
                </c:pt>
                <c:pt idx="5">
                  <c:v>8.6199999999999999E-2</c:v>
                </c:pt>
                <c:pt idx="6">
                  <c:v>0.29310000000000003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404-4EEB-A2A5-2AA7DD133C6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97695584"/>
        <c:axId val="397689312"/>
      </c:barChart>
      <c:catAx>
        <c:axId val="397695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89312"/>
        <c:crosses val="autoZero"/>
        <c:auto val="1"/>
        <c:lblAlgn val="ctr"/>
        <c:lblOffset val="100"/>
        <c:noMultiLvlLbl val="0"/>
      </c:catAx>
      <c:valAx>
        <c:axId val="39768931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95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Czy rozważasz prowadzenie własnej działalności gospodarczej?</a:t>
            </a:r>
          </a:p>
        </c:rich>
      </c:tx>
      <c:layout>
        <c:manualLayout>
          <c:xMode val="edge"/>
          <c:yMode val="edge"/>
          <c:x val="0.17574955908289239"/>
          <c:y val="3.83368569415081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27993618766404199"/>
          <c:y val="0.13514452247659997"/>
          <c:w val="0.67613656496063002"/>
          <c:h val="0.749899205292972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zdecydowanie nie</c:v>
                </c:pt>
                <c:pt idx="1">
                  <c:v>raczej nie</c:v>
                </c:pt>
                <c:pt idx="2">
                  <c:v>ani tak, ani nie</c:v>
                </c:pt>
                <c:pt idx="3">
                  <c:v>raczej tak</c:v>
                </c:pt>
                <c:pt idx="4">
                  <c:v>Zdecydowanie tak</c:v>
                </c:pt>
              </c:strCache>
            </c:strRef>
          </c:cat>
          <c:val>
            <c:numRef>
              <c:f>Arkusz1!$B$2:$B$6</c:f>
              <c:numCache>
                <c:formatCode>0.00%</c:formatCode>
                <c:ptCount val="5"/>
                <c:pt idx="0">
                  <c:v>6.9699999999999998E-2</c:v>
                </c:pt>
                <c:pt idx="1">
                  <c:v>0.16489999999999999</c:v>
                </c:pt>
                <c:pt idx="2">
                  <c:v>0.29360000000000003</c:v>
                </c:pt>
                <c:pt idx="3">
                  <c:v>0.2359</c:v>
                </c:pt>
                <c:pt idx="4">
                  <c:v>0.16089999999999999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DBE-4943-9B4A-C8019AE5C50C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zdecydowanie nie</c:v>
                </c:pt>
                <c:pt idx="1">
                  <c:v>raczej nie</c:v>
                </c:pt>
                <c:pt idx="2">
                  <c:v>ani tak, ani nie</c:v>
                </c:pt>
                <c:pt idx="3">
                  <c:v>raczej tak</c:v>
                </c:pt>
                <c:pt idx="4">
                  <c:v>Zdecydowanie tak</c:v>
                </c:pt>
              </c:strCache>
            </c:strRef>
          </c:cat>
          <c:val>
            <c:numRef>
              <c:f>Arkusz1!$C$2:$C$6</c:f>
              <c:numCache>
                <c:formatCode>0.00%</c:formatCode>
                <c:ptCount val="5"/>
                <c:pt idx="0">
                  <c:v>9.0899999999999995E-2</c:v>
                </c:pt>
                <c:pt idx="1">
                  <c:v>0.2364</c:v>
                </c:pt>
                <c:pt idx="2">
                  <c:v>0.21820000000000001</c:v>
                </c:pt>
                <c:pt idx="3">
                  <c:v>0.2</c:v>
                </c:pt>
                <c:pt idx="4">
                  <c:v>0.2545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DBE-4943-9B4A-C8019AE5C50C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zdecydowanie nie</c:v>
                </c:pt>
                <c:pt idx="1">
                  <c:v>raczej nie</c:v>
                </c:pt>
                <c:pt idx="2">
                  <c:v>ani tak, ani nie</c:v>
                </c:pt>
                <c:pt idx="3">
                  <c:v>raczej tak</c:v>
                </c:pt>
                <c:pt idx="4">
                  <c:v>Zdecydowanie tak</c:v>
                </c:pt>
              </c:strCache>
            </c:strRef>
          </c:cat>
          <c:val>
            <c:numRef>
              <c:f>Arkusz1!$D$2:$D$6</c:f>
              <c:numCache>
                <c:formatCode>0.00%</c:formatCode>
                <c:ptCount val="5"/>
                <c:pt idx="0">
                  <c:v>0.10340000000000001</c:v>
                </c:pt>
                <c:pt idx="1">
                  <c:v>5.1700000000000003E-2</c:v>
                </c:pt>
                <c:pt idx="2">
                  <c:v>0.3276</c:v>
                </c:pt>
                <c:pt idx="3">
                  <c:v>0.2414</c:v>
                </c:pt>
                <c:pt idx="4">
                  <c:v>0.2069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DBE-4943-9B4A-C8019AE5C50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799504"/>
        <c:axId val="350793624"/>
      </c:barChart>
      <c:catAx>
        <c:axId val="350799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793624"/>
        <c:crosses val="autoZero"/>
        <c:auto val="1"/>
        <c:lblAlgn val="ctr"/>
        <c:lblOffset val="100"/>
        <c:noMultiLvlLbl val="0"/>
      </c:catAx>
      <c:valAx>
        <c:axId val="35079362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79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l-PL" sz="1800" dirty="0"/>
              <a:t>Co i w jakim stopniu skłania/skłoniłoby Ciebie do prowadzenia własnej działalności gospodarczej</a:t>
            </a:r>
            <a:r>
              <a:rPr lang="pl-PL" sz="1800" baseline="0" dirty="0"/>
              <a:t>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75000"/>
                    <a:lumOff val="25000"/>
                  </a:sysClr>
                </a:solidFill>
              </a:defRPr>
            </a:pPr>
            <a:r>
              <a:rPr lang="pl-PL" sz="1800" b="1" i="0" baseline="0" dirty="0">
                <a:effectLst/>
              </a:rPr>
              <a:t>Na wykresie zaprezentowano odpowiedzi: zdecydowanie skłoniłoby/raczej skłoniłoby.</a:t>
            </a:r>
            <a:endParaRPr lang="pl-PL" sz="1800" dirty="0"/>
          </a:p>
        </c:rich>
      </c:tx>
      <c:layout>
        <c:manualLayout>
          <c:xMode val="edge"/>
          <c:yMode val="edge"/>
          <c:x val="0.11816141732283467"/>
          <c:y val="7.0909886264216985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1" i="0" u="none" strike="noStrike" kern="1200" baseline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7783079068241469"/>
          <c:y val="0.10719845435987169"/>
          <c:w val="0.47736654445972032"/>
          <c:h val="0.783400991542723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posiadany przeze mnie lub rodzinę lokal, samochód, itp.</c:v>
                </c:pt>
                <c:pt idx="1">
                  <c:v>niskie podatki i inne koszty prowadzenia firmy</c:v>
                </c:pt>
                <c:pt idx="2">
                  <c:v>dotacje na założenie firmy</c:v>
                </c:pt>
                <c:pt idx="3">
                  <c:v>posiadanie odpowiednich środków finansowych "na start"</c:v>
                </c:pt>
                <c:pt idx="4">
                  <c:v>mała konkurencja w branży, która mnie interesuje</c:v>
                </c:pt>
                <c:pt idx="5">
                  <c:v>wsparcie instytucji działających na rzecz młodych przedsiębiorców</c:v>
                </c:pt>
                <c:pt idx="6">
                  <c:v>posiadanie odpowiednich predyspozycji, umiejętności</c:v>
                </c:pt>
                <c:pt idx="7">
                  <c:v>posiadanie odpowiednich znajomości, kontaktów np. z klientami, dostawcami</c:v>
                </c:pt>
                <c:pt idx="8">
                  <c:v>Posiadanie odpowiedniej wiedzy i doświadczenia w zawodzie</c:v>
                </c:pt>
                <c:pt idx="9">
                  <c:v>Posiadanie dobrego pomysłu na biznes</c:v>
                </c:pt>
                <c:pt idx="10">
                  <c:v>Przejęcie istniejącej firmy rodzinnej</c:v>
                </c:pt>
                <c:pt idx="11">
                  <c:v>Trudności w znalezieniu pracy "u kogoś"/najemnej</c:v>
                </c:pt>
              </c:strCache>
            </c:strRef>
          </c:cat>
          <c:val>
            <c:numRef>
              <c:f>Arkusz1!$B$2:$B$13</c:f>
              <c:numCache>
                <c:formatCode>0.00%</c:formatCode>
                <c:ptCount val="12"/>
                <c:pt idx="0">
                  <c:v>0.58579999999999999</c:v>
                </c:pt>
                <c:pt idx="1">
                  <c:v>0.66490000000000005</c:v>
                </c:pt>
                <c:pt idx="2">
                  <c:v>0.66220000000000001</c:v>
                </c:pt>
                <c:pt idx="3">
                  <c:v>0.69440000000000002</c:v>
                </c:pt>
                <c:pt idx="4">
                  <c:v>0.6421</c:v>
                </c:pt>
                <c:pt idx="5">
                  <c:v>0.59919999999999995</c:v>
                </c:pt>
                <c:pt idx="6">
                  <c:v>0.68230000000000002</c:v>
                </c:pt>
                <c:pt idx="7">
                  <c:v>0.69169999999999998</c:v>
                </c:pt>
                <c:pt idx="8">
                  <c:v>0.68230000000000002</c:v>
                </c:pt>
                <c:pt idx="9">
                  <c:v>0.67020000000000002</c:v>
                </c:pt>
                <c:pt idx="10">
                  <c:v>0.60850000000000004</c:v>
                </c:pt>
                <c:pt idx="11">
                  <c:v>0.52410000000000001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CD2-448E-83CC-431D7DCF8753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posiadany przeze mnie lub rodzinę lokal, samochód, itp.</c:v>
                </c:pt>
                <c:pt idx="1">
                  <c:v>niskie podatki i inne koszty prowadzenia firmy</c:v>
                </c:pt>
                <c:pt idx="2">
                  <c:v>dotacje na założenie firmy</c:v>
                </c:pt>
                <c:pt idx="3">
                  <c:v>posiadanie odpowiednich środków finansowych "na start"</c:v>
                </c:pt>
                <c:pt idx="4">
                  <c:v>mała konkurencja w branży, która mnie interesuje</c:v>
                </c:pt>
                <c:pt idx="5">
                  <c:v>wsparcie instytucji działających na rzecz młodych przedsiębiorców</c:v>
                </c:pt>
                <c:pt idx="6">
                  <c:v>posiadanie odpowiednich predyspozycji, umiejętności</c:v>
                </c:pt>
                <c:pt idx="7">
                  <c:v>posiadanie odpowiednich znajomości, kontaktów np. z klientami, dostawcami</c:v>
                </c:pt>
                <c:pt idx="8">
                  <c:v>Posiadanie odpowiedniej wiedzy i doświadczenia w zawodzie</c:v>
                </c:pt>
                <c:pt idx="9">
                  <c:v>Posiadanie dobrego pomysłu na biznes</c:v>
                </c:pt>
                <c:pt idx="10">
                  <c:v>Przejęcie istniejącej firmy rodzinnej</c:v>
                </c:pt>
                <c:pt idx="11">
                  <c:v>Trudności w znalezieniu pracy "u kogoś"/najemnej</c:v>
                </c:pt>
              </c:strCache>
            </c:strRef>
          </c:cat>
          <c:val>
            <c:numRef>
              <c:f>Arkusz1!$C$2:$C$13</c:f>
              <c:numCache>
                <c:formatCode>0.00%</c:formatCode>
                <c:ptCount val="12"/>
                <c:pt idx="0">
                  <c:v>0.67269999999999996</c:v>
                </c:pt>
                <c:pt idx="1">
                  <c:v>0.65449999999999997</c:v>
                </c:pt>
                <c:pt idx="2">
                  <c:v>0.69089999999999996</c:v>
                </c:pt>
                <c:pt idx="3">
                  <c:v>0.72729999999999995</c:v>
                </c:pt>
                <c:pt idx="4">
                  <c:v>0.61819999999999997</c:v>
                </c:pt>
                <c:pt idx="5">
                  <c:v>0.65449999999999997</c:v>
                </c:pt>
                <c:pt idx="6">
                  <c:v>0.61819999999999997</c:v>
                </c:pt>
                <c:pt idx="7">
                  <c:v>0.67269999999999996</c:v>
                </c:pt>
                <c:pt idx="8">
                  <c:v>0.67269999999999996</c:v>
                </c:pt>
                <c:pt idx="9">
                  <c:v>0.70899999999999996</c:v>
                </c:pt>
                <c:pt idx="10">
                  <c:v>0.69099999999999995</c:v>
                </c:pt>
                <c:pt idx="11">
                  <c:v>0.61819999999999997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CD2-448E-83CC-431D7DCF8753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posiadany przeze mnie lub rodzinę lokal, samochód, itp.</c:v>
                </c:pt>
                <c:pt idx="1">
                  <c:v>niskie podatki i inne koszty prowadzenia firmy</c:v>
                </c:pt>
                <c:pt idx="2">
                  <c:v>dotacje na założenie firmy</c:v>
                </c:pt>
                <c:pt idx="3">
                  <c:v>posiadanie odpowiednich środków finansowych "na start"</c:v>
                </c:pt>
                <c:pt idx="4">
                  <c:v>mała konkurencja w branży, która mnie interesuje</c:v>
                </c:pt>
                <c:pt idx="5">
                  <c:v>wsparcie instytucji działających na rzecz młodych przedsiębiorców</c:v>
                </c:pt>
                <c:pt idx="6">
                  <c:v>posiadanie odpowiednich predyspozycji, umiejętności</c:v>
                </c:pt>
                <c:pt idx="7">
                  <c:v>posiadanie odpowiednich znajomości, kontaktów np. z klientami, dostawcami</c:v>
                </c:pt>
                <c:pt idx="8">
                  <c:v>Posiadanie odpowiedniej wiedzy i doświadczenia w zawodzie</c:v>
                </c:pt>
                <c:pt idx="9">
                  <c:v>Posiadanie dobrego pomysłu na biznes</c:v>
                </c:pt>
                <c:pt idx="10">
                  <c:v>Przejęcie istniejącej firmy rodzinnej</c:v>
                </c:pt>
                <c:pt idx="11">
                  <c:v>Trudności w znalezieniu pracy "u kogoś"/najemnej</c:v>
                </c:pt>
              </c:strCache>
            </c:strRef>
          </c:cat>
          <c:val>
            <c:numRef>
              <c:f>Arkusz1!$D$2:$D$13</c:f>
              <c:numCache>
                <c:formatCode>0.00%</c:formatCode>
                <c:ptCount val="12"/>
                <c:pt idx="0">
                  <c:v>0.58620000000000005</c:v>
                </c:pt>
                <c:pt idx="1">
                  <c:v>0.70689999999999997</c:v>
                </c:pt>
                <c:pt idx="2">
                  <c:v>0.74139999999999995</c:v>
                </c:pt>
                <c:pt idx="3">
                  <c:v>0.68969999999999998</c:v>
                </c:pt>
                <c:pt idx="4">
                  <c:v>0.72419999999999995</c:v>
                </c:pt>
                <c:pt idx="5">
                  <c:v>0.6552</c:v>
                </c:pt>
                <c:pt idx="6">
                  <c:v>0.74139999999999995</c:v>
                </c:pt>
                <c:pt idx="7">
                  <c:v>0.77590000000000003</c:v>
                </c:pt>
                <c:pt idx="8">
                  <c:v>0.75860000000000005</c:v>
                </c:pt>
                <c:pt idx="9">
                  <c:v>0.77580000000000005</c:v>
                </c:pt>
                <c:pt idx="10">
                  <c:v>0.72419999999999995</c:v>
                </c:pt>
                <c:pt idx="11">
                  <c:v>0.65510000000000002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CD2-448E-83CC-431D7DCF875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794408"/>
        <c:axId val="350799896"/>
      </c:barChart>
      <c:catAx>
        <c:axId val="350794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799896"/>
        <c:crosses val="autoZero"/>
        <c:auto val="1"/>
        <c:lblAlgn val="ctr"/>
        <c:lblOffset val="100"/>
        <c:noMultiLvlLbl val="0"/>
      </c:catAx>
      <c:valAx>
        <c:axId val="35079989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794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Czy Twoja najbliższa rodzina prowadzi firmę rodzinną?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574956528871391"/>
          <c:y val="0.13897392028080202"/>
          <c:w val="0.81702518044619421"/>
          <c:h val="0.750353930722071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0.27350000000000002</c:v>
                </c:pt>
                <c:pt idx="1">
                  <c:v>0.64749999999999996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45E-49DE-8BDA-EAC31F887007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Arkusz1!$C$2:$C$3</c:f>
              <c:numCache>
                <c:formatCode>0.00%</c:formatCode>
                <c:ptCount val="2"/>
                <c:pt idx="0">
                  <c:v>0.2545</c:v>
                </c:pt>
                <c:pt idx="1">
                  <c:v>0.74550000000000005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45E-49DE-8BDA-EAC31F887007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Arkusz1!$D$2:$D$3</c:f>
              <c:numCache>
                <c:formatCode>0.00%</c:formatCode>
                <c:ptCount val="2"/>
                <c:pt idx="0">
                  <c:v>0.22409999999999999</c:v>
                </c:pt>
                <c:pt idx="1">
                  <c:v>0.72409999999999997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45E-49DE-8BDA-EAC31F88700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795192"/>
        <c:axId val="350800288"/>
      </c:barChart>
      <c:catAx>
        <c:axId val="350795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800288"/>
        <c:crosses val="autoZero"/>
        <c:auto val="1"/>
        <c:lblAlgn val="ctr"/>
        <c:lblOffset val="100"/>
        <c:noMultiLvlLbl val="0"/>
      </c:catAx>
      <c:valAx>
        <c:axId val="35080028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795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/>
              <a:t>Podział ankietowanych ze względu na miejsce pochodzenia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2852546425601057"/>
          <c:y val="0.13957753712698237"/>
          <c:w val="0.52857333805496531"/>
          <c:h val="0.723396393330136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poza stalową wolą, poza województwem</c:v>
                </c:pt>
                <c:pt idx="1">
                  <c:v>poza stalową wolą, poza powiatem</c:v>
                </c:pt>
                <c:pt idx="2">
                  <c:v>poza stalową wolą, na terenie powiatu</c:v>
                </c:pt>
                <c:pt idx="3">
                  <c:v>stalowa wola</c:v>
                </c:pt>
              </c:strCache>
            </c:strRef>
          </c:cat>
          <c:val>
            <c:numRef>
              <c:f>Arkusz1!$B$2:$B$5</c:f>
              <c:numCache>
                <c:formatCode>0.00%</c:formatCode>
                <c:ptCount val="4"/>
                <c:pt idx="0">
                  <c:v>0</c:v>
                </c:pt>
                <c:pt idx="1">
                  <c:v>0.24660000000000001</c:v>
                </c:pt>
                <c:pt idx="2">
                  <c:v>0.31640000000000001</c:v>
                </c:pt>
                <c:pt idx="3">
                  <c:v>0.34989999999999999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27D-4440-9287-D8C7F54FF7B6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poza stalową wolą, poza województwem</c:v>
                </c:pt>
                <c:pt idx="1">
                  <c:v>poza stalową wolą, poza powiatem</c:v>
                </c:pt>
                <c:pt idx="2">
                  <c:v>poza stalową wolą, na terenie powiatu</c:v>
                </c:pt>
                <c:pt idx="3">
                  <c:v>stalowa wola</c:v>
                </c:pt>
              </c:strCache>
            </c:strRef>
          </c:cat>
          <c:val>
            <c:numRef>
              <c:f>Arkusz1!$C$2:$C$5</c:f>
              <c:numCache>
                <c:formatCode>0.00%</c:formatCode>
                <c:ptCount val="4"/>
                <c:pt idx="0">
                  <c:v>9.0899999999999995E-2</c:v>
                </c:pt>
                <c:pt idx="1">
                  <c:v>0.1273</c:v>
                </c:pt>
                <c:pt idx="2">
                  <c:v>0.36359999999999998</c:v>
                </c:pt>
                <c:pt idx="3">
                  <c:v>0.41820000000000002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27D-4440-9287-D8C7F54FF7B6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poza stalową wolą, poza województwem</c:v>
                </c:pt>
                <c:pt idx="1">
                  <c:v>poza stalową wolą, poza powiatem</c:v>
                </c:pt>
                <c:pt idx="2">
                  <c:v>poza stalową wolą, na terenie powiatu</c:v>
                </c:pt>
                <c:pt idx="3">
                  <c:v>stalowa wola</c:v>
                </c:pt>
              </c:strCache>
            </c:strRef>
          </c:cat>
          <c:val>
            <c:numRef>
              <c:f>Arkusz1!$D$2:$D$5</c:f>
              <c:numCache>
                <c:formatCode>0.00%</c:formatCode>
                <c:ptCount val="4"/>
                <c:pt idx="0">
                  <c:v>0.10340000000000001</c:v>
                </c:pt>
                <c:pt idx="1">
                  <c:v>0.2586</c:v>
                </c:pt>
                <c:pt idx="2">
                  <c:v>0.2069</c:v>
                </c:pt>
                <c:pt idx="3">
                  <c:v>0.36209999999999998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27D-4440-9287-D8C7F54FF7B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8084552"/>
        <c:axId val="348089256"/>
      </c:barChart>
      <c:catAx>
        <c:axId val="348084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8089256"/>
        <c:crosses val="autoZero"/>
        <c:auto val="1"/>
        <c:lblAlgn val="ctr"/>
        <c:lblOffset val="100"/>
        <c:noMultiLvlLbl val="0"/>
      </c:catAx>
      <c:valAx>
        <c:axId val="34808925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8084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600" dirty="0"/>
              <a:t>Czy Twoja rodzina oczekuje, że podejmiesz pracę w firmie rodzinnej?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6262491797900264"/>
          <c:y val="0.14051094890510948"/>
          <c:w val="0.77683710629921254"/>
          <c:h val="0.6726545586911125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Arkusz1!$B$2:$B$4</c:f>
              <c:numCache>
                <c:formatCode>0.00%</c:formatCode>
                <c:ptCount val="3"/>
                <c:pt idx="0">
                  <c:v>4.6899999999999997E-2</c:v>
                </c:pt>
                <c:pt idx="1">
                  <c:v>0.13400000000000001</c:v>
                </c:pt>
                <c:pt idx="2">
                  <c:v>9.2499999999999999E-2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255-43BF-A07B-27C6D4F4ECB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Arkusz1!$C$2:$C$4</c:f>
              <c:numCache>
                <c:formatCode>0.00%</c:formatCode>
                <c:ptCount val="3"/>
                <c:pt idx="0">
                  <c:v>9.0899999999999995E-2</c:v>
                </c:pt>
                <c:pt idx="1">
                  <c:v>9.0899999999999995E-2</c:v>
                </c:pt>
                <c:pt idx="2">
                  <c:v>7.2700000000000001E-2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255-43BF-A07B-27C6D4F4ECB1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Arkusz1!$D$2:$D$4</c:f>
              <c:numCache>
                <c:formatCode>0.00%</c:formatCode>
                <c:ptCount val="3"/>
                <c:pt idx="0">
                  <c:v>5.1700000000000003E-2</c:v>
                </c:pt>
                <c:pt idx="1">
                  <c:v>6.9000000000000006E-2</c:v>
                </c:pt>
                <c:pt idx="2">
                  <c:v>0.10340000000000001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255-43BF-A07B-27C6D4F4ECB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797544"/>
        <c:axId val="350798328"/>
      </c:barChart>
      <c:catAx>
        <c:axId val="350797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798328"/>
        <c:crosses val="autoZero"/>
        <c:auto val="1"/>
        <c:lblAlgn val="ctr"/>
        <c:lblOffset val="100"/>
        <c:noMultiLvlLbl val="0"/>
      </c:catAx>
      <c:valAx>
        <c:axId val="35079832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797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Czy zamierzasz przejąć lub pracować w Waszej firmie rodzinnej?</a:t>
            </a:r>
          </a:p>
        </c:rich>
      </c:tx>
      <c:layout>
        <c:manualLayout>
          <c:xMode val="edge"/>
          <c:yMode val="edge"/>
          <c:x val="0.12389066601049868"/>
          <c:y val="1.49489719197687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6117101377952756"/>
          <c:y val="0.10684777679654714"/>
          <c:w val="0.78834981955380579"/>
          <c:h val="0.78837228943210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Arkusz1!$B$2:$B$4</c:f>
              <c:numCache>
                <c:formatCode>0.00%</c:formatCode>
                <c:ptCount val="3"/>
                <c:pt idx="0">
                  <c:v>4.6899999999999997E-2</c:v>
                </c:pt>
                <c:pt idx="1">
                  <c:v>0.1381</c:v>
                </c:pt>
                <c:pt idx="2">
                  <c:v>8.8499999999999995E-2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BAC-49C0-B585-DBAA51E3EFE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Arkusz1!$C$2:$C$4</c:f>
              <c:numCache>
                <c:formatCode>0.00%</c:formatCode>
                <c:ptCount val="3"/>
                <c:pt idx="0">
                  <c:v>9.0899999999999995E-2</c:v>
                </c:pt>
                <c:pt idx="1">
                  <c:v>9.0899999999999995E-2</c:v>
                </c:pt>
                <c:pt idx="2">
                  <c:v>7.2700000000000001E-2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BAC-49C0-B585-DBAA51E3EFE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wiem</c:v>
                </c:pt>
              </c:strCache>
            </c:strRef>
          </c:cat>
          <c:val>
            <c:numRef>
              <c:f>Arkusz1!$D$2:$D$4</c:f>
              <c:numCache>
                <c:formatCode>0.00%</c:formatCode>
                <c:ptCount val="3"/>
                <c:pt idx="0">
                  <c:v>1.72E-2</c:v>
                </c:pt>
                <c:pt idx="1">
                  <c:v>5.1700000000000003E-2</c:v>
                </c:pt>
                <c:pt idx="2">
                  <c:v>0.1552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BAC-49C0-B585-DBAA51E3EFE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615368"/>
        <c:axId val="350615760"/>
      </c:barChart>
      <c:catAx>
        <c:axId val="350615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15760"/>
        <c:crosses val="autoZero"/>
        <c:auto val="1"/>
        <c:lblAlgn val="ctr"/>
        <c:lblOffset val="100"/>
        <c:noMultiLvlLbl val="0"/>
      </c:catAx>
      <c:valAx>
        <c:axId val="35061576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15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kern="1200" baseline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Ankietowani wskazali na całkowite</a:t>
            </a:r>
            <a:r>
              <a:rPr lang="pl-PL" sz="2800" baseline="0" dirty="0"/>
              <a:t> zaufanie do:</a:t>
            </a:r>
            <a:endParaRPr lang="pl-PL" sz="2800" dirty="0"/>
          </a:p>
        </c:rich>
      </c:tx>
      <c:layout>
        <c:manualLayout>
          <c:xMode val="edge"/>
          <c:yMode val="edge"/>
          <c:x val="0.23970570866141733"/>
          <c:y val="1.95643044619422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800" b="1" i="0" u="none" strike="noStrike" kern="1200" baseline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2158079068241472"/>
          <c:y val="9.6087329992841822E-2"/>
          <c:w val="0.53049155183727037"/>
          <c:h val="0.788956573610116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Arkusz1!$A$2:$A$12</c:f>
              <c:strCache>
                <c:ptCount val="11"/>
                <c:pt idx="0">
                  <c:v>radnych miasta stalowa wola</c:v>
                </c:pt>
                <c:pt idx="1">
                  <c:v>burmistrza/prezydenta miasta</c:v>
                </c:pt>
                <c:pt idx="2">
                  <c:v>przedsiębiorców z kapitałem zagranicznym</c:v>
                </c:pt>
                <c:pt idx="3">
                  <c:v>lokalnych przedsiębiorców</c:v>
                </c:pt>
                <c:pt idx="4">
                  <c:v>pracowników instytucji, służb publicznych</c:v>
                </c:pt>
                <c:pt idx="5">
                  <c:v>lokalnych społeczników</c:v>
                </c:pt>
                <c:pt idx="6">
                  <c:v>kapłanów z twojej parafii</c:v>
                </c:pt>
                <c:pt idx="7">
                  <c:v>nauczycieli z twojej szkoły</c:v>
                </c:pt>
                <c:pt idx="8">
                  <c:v>osób, z którymi pracujesz/uczysz się</c:v>
                </c:pt>
                <c:pt idx="9">
                  <c:v>sąsiadów i znajomych</c:v>
                </c:pt>
                <c:pt idx="10">
                  <c:v>rodziny</c:v>
                </c:pt>
              </c:strCache>
            </c:strRef>
          </c:cat>
          <c:val>
            <c:numRef>
              <c:f>Arkusz1!$B$2:$B$12</c:f>
              <c:numCache>
                <c:formatCode>0.00%</c:formatCode>
                <c:ptCount val="11"/>
                <c:pt idx="0">
                  <c:v>4.5600000000000002E-2</c:v>
                </c:pt>
                <c:pt idx="1">
                  <c:v>8.7099999999999997E-2</c:v>
                </c:pt>
                <c:pt idx="2">
                  <c:v>4.4200000000000003E-2</c:v>
                </c:pt>
                <c:pt idx="3">
                  <c:v>4.02E-2</c:v>
                </c:pt>
                <c:pt idx="4">
                  <c:v>4.6899999999999997E-2</c:v>
                </c:pt>
                <c:pt idx="5">
                  <c:v>2.9499999999999998E-2</c:v>
                </c:pt>
                <c:pt idx="6">
                  <c:v>8.4500000000000006E-2</c:v>
                </c:pt>
                <c:pt idx="7">
                  <c:v>7.7700000000000005E-2</c:v>
                </c:pt>
                <c:pt idx="8">
                  <c:v>8.9800000000000005E-2</c:v>
                </c:pt>
                <c:pt idx="9">
                  <c:v>7.0999999999999994E-2</c:v>
                </c:pt>
                <c:pt idx="10">
                  <c:v>0.66490000000000005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90-4066-916E-CBAE6AC7EC0C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Arkusz1!$A$2:$A$12</c:f>
              <c:strCache>
                <c:ptCount val="11"/>
                <c:pt idx="0">
                  <c:v>radnych miasta stalowa wola</c:v>
                </c:pt>
                <c:pt idx="1">
                  <c:v>burmistrza/prezydenta miasta</c:v>
                </c:pt>
                <c:pt idx="2">
                  <c:v>przedsiębiorców z kapitałem zagranicznym</c:v>
                </c:pt>
                <c:pt idx="3">
                  <c:v>lokalnych przedsiębiorców</c:v>
                </c:pt>
                <c:pt idx="4">
                  <c:v>pracowników instytucji, służb publicznych</c:v>
                </c:pt>
                <c:pt idx="5">
                  <c:v>lokalnych społeczników</c:v>
                </c:pt>
                <c:pt idx="6">
                  <c:v>kapłanów z twojej parafii</c:v>
                </c:pt>
                <c:pt idx="7">
                  <c:v>nauczycieli z twojej szkoły</c:v>
                </c:pt>
                <c:pt idx="8">
                  <c:v>osób, z którymi pracujesz/uczysz się</c:v>
                </c:pt>
                <c:pt idx="9">
                  <c:v>sąsiadów i znajomych</c:v>
                </c:pt>
                <c:pt idx="10">
                  <c:v>rodziny</c:v>
                </c:pt>
              </c:strCache>
            </c:strRef>
          </c:cat>
          <c:val>
            <c:numRef>
              <c:f>Arkusz1!$C$2:$C$12</c:f>
              <c:numCache>
                <c:formatCode>0.00%</c:formatCode>
                <c:ptCount val="11"/>
                <c:pt idx="0">
                  <c:v>0.2545</c:v>
                </c:pt>
                <c:pt idx="1">
                  <c:v>0.2364</c:v>
                </c:pt>
                <c:pt idx="2">
                  <c:v>0.21820000000000001</c:v>
                </c:pt>
                <c:pt idx="3">
                  <c:v>0.18179999999999999</c:v>
                </c:pt>
                <c:pt idx="4">
                  <c:v>0.21820000000000001</c:v>
                </c:pt>
                <c:pt idx="5">
                  <c:v>0.18179999999999999</c:v>
                </c:pt>
                <c:pt idx="6">
                  <c:v>0.18179999999999999</c:v>
                </c:pt>
                <c:pt idx="7">
                  <c:v>0.2545</c:v>
                </c:pt>
                <c:pt idx="8">
                  <c:v>0.2</c:v>
                </c:pt>
                <c:pt idx="9">
                  <c:v>0.2545</c:v>
                </c:pt>
                <c:pt idx="10">
                  <c:v>0.76359999999999995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390-4066-916E-CBAE6AC7EC0C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Arkusz1!$A$2:$A$12</c:f>
              <c:strCache>
                <c:ptCount val="11"/>
                <c:pt idx="0">
                  <c:v>radnych miasta stalowa wola</c:v>
                </c:pt>
                <c:pt idx="1">
                  <c:v>burmistrza/prezydenta miasta</c:v>
                </c:pt>
                <c:pt idx="2">
                  <c:v>przedsiębiorców z kapitałem zagranicznym</c:v>
                </c:pt>
                <c:pt idx="3">
                  <c:v>lokalnych przedsiębiorców</c:v>
                </c:pt>
                <c:pt idx="4">
                  <c:v>pracowników instytucji, służb publicznych</c:v>
                </c:pt>
                <c:pt idx="5">
                  <c:v>lokalnych społeczników</c:v>
                </c:pt>
                <c:pt idx="6">
                  <c:v>kapłanów z twojej parafii</c:v>
                </c:pt>
                <c:pt idx="7">
                  <c:v>nauczycieli z twojej szkoły</c:v>
                </c:pt>
                <c:pt idx="8">
                  <c:v>osób, z którymi pracujesz/uczysz się</c:v>
                </c:pt>
                <c:pt idx="9">
                  <c:v>sąsiadów i znajomych</c:v>
                </c:pt>
                <c:pt idx="10">
                  <c:v>rodziny</c:v>
                </c:pt>
              </c:strCache>
            </c:strRef>
          </c:cat>
          <c:val>
            <c:numRef>
              <c:f>Arkusz1!$D$2:$D$12</c:f>
              <c:numCache>
                <c:formatCode>0.00%</c:formatCode>
                <c:ptCount val="11"/>
                <c:pt idx="0">
                  <c:v>6.9000000000000006E-2</c:v>
                </c:pt>
                <c:pt idx="1">
                  <c:v>0.13789999999999999</c:v>
                </c:pt>
                <c:pt idx="2">
                  <c:v>6.9000000000000006E-2</c:v>
                </c:pt>
                <c:pt idx="3">
                  <c:v>8.6199999999999999E-2</c:v>
                </c:pt>
                <c:pt idx="4">
                  <c:v>0.10340000000000001</c:v>
                </c:pt>
                <c:pt idx="5">
                  <c:v>5.1700000000000003E-2</c:v>
                </c:pt>
                <c:pt idx="6">
                  <c:v>0.1207</c:v>
                </c:pt>
                <c:pt idx="7">
                  <c:v>0.2586</c:v>
                </c:pt>
                <c:pt idx="8">
                  <c:v>0.2414</c:v>
                </c:pt>
                <c:pt idx="9">
                  <c:v>0.13789999999999999</c:v>
                </c:pt>
                <c:pt idx="10">
                  <c:v>0.81030000000000002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390-4066-916E-CBAE6AC7EC0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50616936"/>
        <c:axId val="397690096"/>
      </c:barChart>
      <c:catAx>
        <c:axId val="350616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90096"/>
        <c:crosses val="autoZero"/>
        <c:auto val="1"/>
        <c:lblAlgn val="ctr"/>
        <c:lblOffset val="100"/>
        <c:noMultiLvlLbl val="0"/>
      </c:catAx>
      <c:valAx>
        <c:axId val="39769009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616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 u="none" strike="noStrike" kern="1200" baseline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l-PL" sz="2000" dirty="0"/>
              <a:t>Czy i w jaki sposób spędziłeś/</a:t>
            </a:r>
            <a:r>
              <a:rPr lang="pl-PL" sz="2000" dirty="0" err="1"/>
              <a:t>aś</a:t>
            </a:r>
            <a:r>
              <a:rPr lang="pl-PL" sz="2000" baseline="0" dirty="0"/>
              <a:t> czas wolny poza szkołą/uczelnią w ciągu ostatnich kilku dni?</a:t>
            </a:r>
            <a:endParaRPr lang="pl-PL" sz="2000" dirty="0"/>
          </a:p>
        </c:rich>
      </c:tx>
      <c:layout>
        <c:manualLayout>
          <c:xMode val="edge"/>
          <c:yMode val="edge"/>
          <c:x val="0.14265436351706037"/>
          <c:y val="2.43156897054534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000" b="1" i="0" u="none" strike="noStrike" kern="1200" baseline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747057906824147"/>
          <c:y val="8.0541994750656168E-2"/>
          <c:w val="0.50502337598425195"/>
          <c:h val="0.835983231262758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Arkusz1!$A$2:$A$15</c:f>
              <c:strCache>
                <c:ptCount val="14"/>
                <c:pt idx="0">
                  <c:v>inne, jakie?</c:v>
                </c:pt>
                <c:pt idx="1">
                  <c:v>w domu</c:v>
                </c:pt>
                <c:pt idx="2">
                  <c:v>na wycieczce</c:v>
                </c:pt>
                <c:pt idx="3">
                  <c:v>uprawiając sport</c:v>
                </c:pt>
                <c:pt idx="4">
                  <c:v>spacerując</c:v>
                </c:pt>
                <c:pt idx="5">
                  <c:v>na zakupach, w galerii handlowej</c:v>
                </c:pt>
                <c:pt idx="6">
                  <c:v>w kinie/pubie/restauracji itp.</c:v>
                </c:pt>
                <c:pt idx="7">
                  <c:v>uczestnicząc w grupach zainteresowań</c:v>
                </c:pt>
                <c:pt idx="8">
                  <c:v>udzielając się w organizacjach społecznych</c:v>
                </c:pt>
                <c:pt idx="9">
                  <c:v>odbywając staż</c:v>
                </c:pt>
                <c:pt idx="10">
                  <c:v>pracując zarobkowo</c:v>
                </c:pt>
                <c:pt idx="11">
                  <c:v>na nauce, lekcjach dodatkowych, kursach</c:v>
                </c:pt>
                <c:pt idx="12">
                  <c:v>"na podwórku", pod blokiem, na osiedlu</c:v>
                </c:pt>
                <c:pt idx="13">
                  <c:v>uczestnicząc w wydarzeniach sportowych lub kulturalnych</c:v>
                </c:pt>
              </c:strCache>
            </c:strRef>
          </c:cat>
          <c:val>
            <c:numRef>
              <c:f>Arkusz1!$B$2:$B$15</c:f>
              <c:numCache>
                <c:formatCode>0.00%</c:formatCode>
                <c:ptCount val="14"/>
                <c:pt idx="0">
                  <c:v>0.1595</c:v>
                </c:pt>
                <c:pt idx="1">
                  <c:v>0.35520000000000002</c:v>
                </c:pt>
                <c:pt idx="2">
                  <c:v>5.2299999999999999E-2</c:v>
                </c:pt>
                <c:pt idx="3">
                  <c:v>0.1515</c:v>
                </c:pt>
                <c:pt idx="4">
                  <c:v>0.16619999999999999</c:v>
                </c:pt>
                <c:pt idx="5">
                  <c:v>0.1971</c:v>
                </c:pt>
                <c:pt idx="6">
                  <c:v>0.31900000000000001</c:v>
                </c:pt>
                <c:pt idx="7">
                  <c:v>3.49E-2</c:v>
                </c:pt>
                <c:pt idx="8">
                  <c:v>2.6800000000000001E-2</c:v>
                </c:pt>
                <c:pt idx="9">
                  <c:v>1.61E-2</c:v>
                </c:pt>
                <c:pt idx="10">
                  <c:v>0.1113</c:v>
                </c:pt>
                <c:pt idx="11">
                  <c:v>0.2828</c:v>
                </c:pt>
                <c:pt idx="12">
                  <c:v>0.12330000000000001</c:v>
                </c:pt>
                <c:pt idx="13">
                  <c:v>8.3099999999999993E-2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878-4A4C-9443-4F57B22C36CB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Arkusz1!$A$2:$A$15</c:f>
              <c:strCache>
                <c:ptCount val="14"/>
                <c:pt idx="0">
                  <c:v>inne, jakie?</c:v>
                </c:pt>
                <c:pt idx="1">
                  <c:v>w domu</c:v>
                </c:pt>
                <c:pt idx="2">
                  <c:v>na wycieczce</c:v>
                </c:pt>
                <c:pt idx="3">
                  <c:v>uprawiając sport</c:v>
                </c:pt>
                <c:pt idx="4">
                  <c:v>spacerując</c:v>
                </c:pt>
                <c:pt idx="5">
                  <c:v>na zakupach, w galerii handlowej</c:v>
                </c:pt>
                <c:pt idx="6">
                  <c:v>w kinie/pubie/restauracji itp.</c:v>
                </c:pt>
                <c:pt idx="7">
                  <c:v>uczestnicząc w grupach zainteresowań</c:v>
                </c:pt>
                <c:pt idx="8">
                  <c:v>udzielając się w organizacjach społecznych</c:v>
                </c:pt>
                <c:pt idx="9">
                  <c:v>odbywając staż</c:v>
                </c:pt>
                <c:pt idx="10">
                  <c:v>pracując zarobkowo</c:v>
                </c:pt>
                <c:pt idx="11">
                  <c:v>na nauce, lekcjach dodatkowych, kursach</c:v>
                </c:pt>
                <c:pt idx="12">
                  <c:v>"na podwórku", pod blokiem, na osiedlu</c:v>
                </c:pt>
                <c:pt idx="13">
                  <c:v>uczestnicząc w wydarzeniach sportowych lub kulturalnych</c:v>
                </c:pt>
              </c:strCache>
            </c:strRef>
          </c:cat>
          <c:val>
            <c:numRef>
              <c:f>Arkusz1!$C$2:$C$15</c:f>
              <c:numCache>
                <c:formatCode>0.00%</c:formatCode>
                <c:ptCount val="14"/>
                <c:pt idx="0">
                  <c:v>7.2700000000000001E-2</c:v>
                </c:pt>
                <c:pt idx="1">
                  <c:v>0.29089999999999999</c:v>
                </c:pt>
                <c:pt idx="2">
                  <c:v>3.6400000000000002E-2</c:v>
                </c:pt>
                <c:pt idx="3">
                  <c:v>0.1636</c:v>
                </c:pt>
                <c:pt idx="4">
                  <c:v>0.18179999999999999</c:v>
                </c:pt>
                <c:pt idx="5">
                  <c:v>0.2727</c:v>
                </c:pt>
                <c:pt idx="6">
                  <c:v>0.2</c:v>
                </c:pt>
                <c:pt idx="7">
                  <c:v>3.6400000000000002E-2</c:v>
                </c:pt>
                <c:pt idx="8">
                  <c:v>1.8200000000000001E-2</c:v>
                </c:pt>
                <c:pt idx="9">
                  <c:v>3.6400000000000002E-2</c:v>
                </c:pt>
                <c:pt idx="10">
                  <c:v>0.43640000000000001</c:v>
                </c:pt>
                <c:pt idx="11">
                  <c:v>0.14549999999999999</c:v>
                </c:pt>
                <c:pt idx="12">
                  <c:v>0</c:v>
                </c:pt>
                <c:pt idx="13">
                  <c:v>0.1091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878-4A4C-9443-4F57B22C36CB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Arkusz1!$A$2:$A$15</c:f>
              <c:strCache>
                <c:ptCount val="14"/>
                <c:pt idx="0">
                  <c:v>inne, jakie?</c:v>
                </c:pt>
                <c:pt idx="1">
                  <c:v>w domu</c:v>
                </c:pt>
                <c:pt idx="2">
                  <c:v>na wycieczce</c:v>
                </c:pt>
                <c:pt idx="3">
                  <c:v>uprawiając sport</c:v>
                </c:pt>
                <c:pt idx="4">
                  <c:v>spacerując</c:v>
                </c:pt>
                <c:pt idx="5">
                  <c:v>na zakupach, w galerii handlowej</c:v>
                </c:pt>
                <c:pt idx="6">
                  <c:v>w kinie/pubie/restauracji itp.</c:v>
                </c:pt>
                <c:pt idx="7">
                  <c:v>uczestnicząc w grupach zainteresowań</c:v>
                </c:pt>
                <c:pt idx="8">
                  <c:v>udzielając się w organizacjach społecznych</c:v>
                </c:pt>
                <c:pt idx="9">
                  <c:v>odbywając staż</c:v>
                </c:pt>
                <c:pt idx="10">
                  <c:v>pracując zarobkowo</c:v>
                </c:pt>
                <c:pt idx="11">
                  <c:v>na nauce, lekcjach dodatkowych, kursach</c:v>
                </c:pt>
                <c:pt idx="12">
                  <c:v>"na podwórku", pod blokiem, na osiedlu</c:v>
                </c:pt>
                <c:pt idx="13">
                  <c:v>uczestnicząc w wydarzeniach sportowych lub kulturalnych</c:v>
                </c:pt>
              </c:strCache>
            </c:strRef>
          </c:cat>
          <c:val>
            <c:numRef>
              <c:f>Arkusz1!$D$2:$D$15</c:f>
              <c:numCache>
                <c:formatCode>0.00%</c:formatCode>
                <c:ptCount val="14"/>
                <c:pt idx="0">
                  <c:v>6.9000000000000006E-2</c:v>
                </c:pt>
                <c:pt idx="1">
                  <c:v>0.48280000000000001</c:v>
                </c:pt>
                <c:pt idx="2">
                  <c:v>8.6199999999999999E-2</c:v>
                </c:pt>
                <c:pt idx="3">
                  <c:v>0.3276</c:v>
                </c:pt>
                <c:pt idx="4">
                  <c:v>0.29310000000000003</c:v>
                </c:pt>
                <c:pt idx="5">
                  <c:v>0.2414</c:v>
                </c:pt>
                <c:pt idx="6">
                  <c:v>0.27589999999999998</c:v>
                </c:pt>
                <c:pt idx="7">
                  <c:v>8.6199999999999999E-2</c:v>
                </c:pt>
                <c:pt idx="8">
                  <c:v>0</c:v>
                </c:pt>
                <c:pt idx="9">
                  <c:v>3.4500000000000003E-2</c:v>
                </c:pt>
                <c:pt idx="10">
                  <c:v>0.2414</c:v>
                </c:pt>
                <c:pt idx="11">
                  <c:v>0.37930000000000003</c:v>
                </c:pt>
                <c:pt idx="12">
                  <c:v>0</c:v>
                </c:pt>
                <c:pt idx="13">
                  <c:v>0.1724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878-4A4C-9443-4F57B22C36C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97692448"/>
        <c:axId val="349224104"/>
      </c:barChart>
      <c:catAx>
        <c:axId val="397692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4104"/>
        <c:crosses val="autoZero"/>
        <c:auto val="1"/>
        <c:lblAlgn val="ctr"/>
        <c:lblOffset val="100"/>
        <c:noMultiLvlLbl val="0"/>
      </c:catAx>
      <c:valAx>
        <c:axId val="34922410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7692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kern="1200" baseline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Jeżeli spędzasz czas wolny w ciągu roku szkolnego poza Stalową Wolą, to najczęściej w jaki sposób?</a:t>
            </a:r>
          </a:p>
        </c:rich>
      </c:tx>
      <c:layout>
        <c:manualLayout>
          <c:xMode val="edge"/>
          <c:yMode val="edge"/>
          <c:x val="0.13776455026455026"/>
          <c:y val="1.24003722642239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800" b="1" i="0" u="none" strike="noStrike" kern="1200" baseline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8207533984368461"/>
          <c:y val="0.1477694663167104"/>
          <c:w val="0.48239299948617537"/>
          <c:h val="0.767708169944892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inne, jakie?</c:v>
                </c:pt>
                <c:pt idx="1">
                  <c:v>na wycieczce</c:v>
                </c:pt>
                <c:pt idx="2">
                  <c:v>uprawiając sport</c:v>
                </c:pt>
                <c:pt idx="3">
                  <c:v>spacerując</c:v>
                </c:pt>
                <c:pt idx="4">
                  <c:v>na zakupach, w galerii handlowej</c:v>
                </c:pt>
                <c:pt idx="5">
                  <c:v>w kinie/pubie/restauracji itp.</c:v>
                </c:pt>
                <c:pt idx="6">
                  <c:v>uczestnicząc w grupach zaintereesowań</c:v>
                </c:pt>
                <c:pt idx="7">
                  <c:v>udzielając się w organizacjach społecznych</c:v>
                </c:pt>
                <c:pt idx="8">
                  <c:v>odbywając staż</c:v>
                </c:pt>
                <c:pt idx="9">
                  <c:v>pracując zarobkowo</c:v>
                </c:pt>
                <c:pt idx="10">
                  <c:v>na nauce, lekcjach dodatkowych, kursach</c:v>
                </c:pt>
                <c:pt idx="11">
                  <c:v>uczestnicząc w wydarzeniach sportowych lub kulturalnych</c:v>
                </c:pt>
              </c:strCache>
            </c:strRef>
          </c:cat>
          <c:val>
            <c:numRef>
              <c:f>Arkusz1!$B$2:$B$13</c:f>
              <c:numCache>
                <c:formatCode>0.00%</c:formatCode>
                <c:ptCount val="12"/>
                <c:pt idx="0">
                  <c:v>9.2499999999999999E-2</c:v>
                </c:pt>
                <c:pt idx="1">
                  <c:v>0.26939999999999997</c:v>
                </c:pt>
                <c:pt idx="2">
                  <c:v>0.24129999999999999</c:v>
                </c:pt>
                <c:pt idx="3">
                  <c:v>0.25600000000000001</c:v>
                </c:pt>
                <c:pt idx="4">
                  <c:v>0.35249999999999998</c:v>
                </c:pt>
                <c:pt idx="5">
                  <c:v>0.40749999999999997</c:v>
                </c:pt>
                <c:pt idx="6">
                  <c:v>8.4500000000000006E-2</c:v>
                </c:pt>
                <c:pt idx="7">
                  <c:v>5.0900000000000001E-2</c:v>
                </c:pt>
                <c:pt idx="8">
                  <c:v>0</c:v>
                </c:pt>
                <c:pt idx="9">
                  <c:v>0.19170000000000001</c:v>
                </c:pt>
                <c:pt idx="10">
                  <c:v>0.2011</c:v>
                </c:pt>
                <c:pt idx="11">
                  <c:v>0.18229999999999999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784-462F-A68D-FA2CDFF37F2A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inne, jakie?</c:v>
                </c:pt>
                <c:pt idx="1">
                  <c:v>na wycieczce</c:v>
                </c:pt>
                <c:pt idx="2">
                  <c:v>uprawiając sport</c:v>
                </c:pt>
                <c:pt idx="3">
                  <c:v>spacerując</c:v>
                </c:pt>
                <c:pt idx="4">
                  <c:v>na zakupach, w galerii handlowej</c:v>
                </c:pt>
                <c:pt idx="5">
                  <c:v>w kinie/pubie/restauracji itp.</c:v>
                </c:pt>
                <c:pt idx="6">
                  <c:v>uczestnicząc w grupach zaintereesowań</c:v>
                </c:pt>
                <c:pt idx="7">
                  <c:v>udzielając się w organizacjach społecznych</c:v>
                </c:pt>
                <c:pt idx="8">
                  <c:v>odbywając staż</c:v>
                </c:pt>
                <c:pt idx="9">
                  <c:v>pracując zarobkowo</c:v>
                </c:pt>
                <c:pt idx="10">
                  <c:v>na nauce, lekcjach dodatkowych, kursach</c:v>
                </c:pt>
                <c:pt idx="11">
                  <c:v>uczestnicząc w wydarzeniach sportowych lub kulturalnych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784-462F-A68D-FA2CDFF37F2A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Kolumna2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inne, jakie?</c:v>
                </c:pt>
                <c:pt idx="1">
                  <c:v>na wycieczce</c:v>
                </c:pt>
                <c:pt idx="2">
                  <c:v>uprawiając sport</c:v>
                </c:pt>
                <c:pt idx="3">
                  <c:v>spacerując</c:v>
                </c:pt>
                <c:pt idx="4">
                  <c:v>na zakupach, w galerii handlowej</c:v>
                </c:pt>
                <c:pt idx="5">
                  <c:v>w kinie/pubie/restauracji itp.</c:v>
                </c:pt>
                <c:pt idx="6">
                  <c:v>uczestnicząc w grupach zaintereesowań</c:v>
                </c:pt>
                <c:pt idx="7">
                  <c:v>udzielając się w organizacjach społecznych</c:v>
                </c:pt>
                <c:pt idx="8">
                  <c:v>odbywając staż</c:v>
                </c:pt>
                <c:pt idx="9">
                  <c:v>pracując zarobkowo</c:v>
                </c:pt>
                <c:pt idx="10">
                  <c:v>na nauce, lekcjach dodatkowych, kursach</c:v>
                </c:pt>
                <c:pt idx="11">
                  <c:v>uczestnicząc w wydarzeniach sportowych lub kulturalnych</c:v>
                </c:pt>
              </c:strCache>
            </c:strRef>
          </c:cat>
          <c:val>
            <c:numRef>
              <c:f>Arkusz1!$D$2:$D$13</c:f>
              <c:numCache>
                <c:formatCode>General</c:formatCode>
                <c:ptCount val="12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784-462F-A68D-FA2CDFF37F2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9220576"/>
        <c:axId val="399345584"/>
      </c:barChart>
      <c:catAx>
        <c:axId val="349220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9345584"/>
        <c:crosses val="autoZero"/>
        <c:auto val="1"/>
        <c:lblAlgn val="l"/>
        <c:lblOffset val="100"/>
        <c:noMultiLvlLbl val="0"/>
      </c:catAx>
      <c:valAx>
        <c:axId val="39934558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0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 u="none" strike="noStrike" kern="1200" baseline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l-PL" sz="2000" dirty="0"/>
              <a:t>Które z poniższych aspektów życia są dla Ciebie najważniejsze?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ysClr val="windowText" lastClr="000000">
                    <a:lumMod val="75000"/>
                    <a:lumOff val="25000"/>
                  </a:sysClr>
                </a:solidFill>
              </a:defRPr>
            </a:pPr>
            <a:r>
              <a:rPr lang="pl-PL" sz="2000" dirty="0"/>
              <a:t>(max 3 odpowiedzi)</a:t>
            </a:r>
          </a:p>
        </c:rich>
      </c:tx>
      <c:layout>
        <c:manualLayout>
          <c:xMode val="edge"/>
          <c:yMode val="edge"/>
          <c:x val="0.2205081200787401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000" b="1" i="0" u="none" strike="noStrike" kern="1200" baseline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7470576594592345"/>
          <c:y val="9.6087329992841822E-2"/>
          <c:w val="0.47736654445972032"/>
          <c:h val="0.805623213764946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sława, zdobycie i posiadanie władzy, wpływu</c:v>
                </c:pt>
                <c:pt idx="1">
                  <c:v>osiągnięcie sukcesu w dziedzinie nauki lub sztuki</c:v>
                </c:pt>
                <c:pt idx="2">
                  <c:v>życie barwne, pełne rozrwek, podróże, bogate życie towarzyskie</c:v>
                </c:pt>
                <c:pt idx="3">
                  <c:v>aktywność społeczna, bycie użytecznym dla innych</c:v>
                </c:pt>
                <c:pt idx="4">
                  <c:v>praca zgodna z zainteresowaniami</c:v>
                </c:pt>
                <c:pt idx="5">
                  <c:v>dobrobyt, stabilność finansowa i niezależność ekonomiczna</c:v>
                </c:pt>
                <c:pt idx="6">
                  <c:v>spokojne życie bez kłopotów, konfliktów</c:v>
                </c:pt>
                <c:pt idx="7">
                  <c:v>znajomi i przyjaciele</c:v>
                </c:pt>
                <c:pt idx="8">
                  <c:v>rodzina, małżeństwo, dzieci</c:v>
                </c:pt>
              </c:strCache>
            </c:strRef>
          </c:cat>
          <c:val>
            <c:numRef>
              <c:f>Arkusz1!$B$2:$B$10</c:f>
              <c:numCache>
                <c:formatCode>0.00%</c:formatCode>
                <c:ptCount val="9"/>
                <c:pt idx="0">
                  <c:v>0.10589999999999999</c:v>
                </c:pt>
                <c:pt idx="1">
                  <c:v>0.13539999999999999</c:v>
                </c:pt>
                <c:pt idx="2">
                  <c:v>0.26679999999999998</c:v>
                </c:pt>
                <c:pt idx="3">
                  <c:v>9.6500000000000002E-2</c:v>
                </c:pt>
                <c:pt idx="4">
                  <c:v>0.36059999999999998</c:v>
                </c:pt>
                <c:pt idx="5">
                  <c:v>0.57240000000000002</c:v>
                </c:pt>
                <c:pt idx="6">
                  <c:v>0.36459999999999998</c:v>
                </c:pt>
                <c:pt idx="7">
                  <c:v>0.43969999999999998</c:v>
                </c:pt>
                <c:pt idx="8">
                  <c:v>0.67689999999999995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7CF-4096-A62A-5911FEDC155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sława, zdobycie i posiadanie władzy, wpływu</c:v>
                </c:pt>
                <c:pt idx="1">
                  <c:v>osiągnięcie sukcesu w dziedzinie nauki lub sztuki</c:v>
                </c:pt>
                <c:pt idx="2">
                  <c:v>życie barwne, pełne rozrwek, podróże, bogate życie towarzyskie</c:v>
                </c:pt>
                <c:pt idx="3">
                  <c:v>aktywność społeczna, bycie użytecznym dla innych</c:v>
                </c:pt>
                <c:pt idx="4">
                  <c:v>praca zgodna z zainteresowaniami</c:v>
                </c:pt>
                <c:pt idx="5">
                  <c:v>dobrobyt, stabilność finansowa i niezależność ekonomiczna</c:v>
                </c:pt>
                <c:pt idx="6">
                  <c:v>spokojne życie bez kłopotów, konfliktów</c:v>
                </c:pt>
                <c:pt idx="7">
                  <c:v>znajomi i przyjaciele</c:v>
                </c:pt>
                <c:pt idx="8">
                  <c:v>rodzina, małżeństwo, dzieci</c:v>
                </c:pt>
              </c:strCache>
            </c:strRef>
          </c:cat>
          <c:val>
            <c:numRef>
              <c:f>Arkusz1!$C$2:$C$10</c:f>
              <c:numCache>
                <c:formatCode>0.00%</c:formatCode>
                <c:ptCount val="9"/>
                <c:pt idx="0">
                  <c:v>9.0899999999999995E-2</c:v>
                </c:pt>
                <c:pt idx="1">
                  <c:v>9.0899999999999995E-2</c:v>
                </c:pt>
                <c:pt idx="2">
                  <c:v>0.2</c:v>
                </c:pt>
                <c:pt idx="3">
                  <c:v>7.2700000000000001E-2</c:v>
                </c:pt>
                <c:pt idx="4">
                  <c:v>0.2445</c:v>
                </c:pt>
                <c:pt idx="5">
                  <c:v>0.34549999999999997</c:v>
                </c:pt>
                <c:pt idx="6">
                  <c:v>0.4</c:v>
                </c:pt>
                <c:pt idx="7">
                  <c:v>0.4</c:v>
                </c:pt>
                <c:pt idx="8">
                  <c:v>0.72729999999999995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7CF-4096-A62A-5911FEDC1558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sława, zdobycie i posiadanie władzy, wpływu</c:v>
                </c:pt>
                <c:pt idx="1">
                  <c:v>osiągnięcie sukcesu w dziedzinie nauki lub sztuki</c:v>
                </c:pt>
                <c:pt idx="2">
                  <c:v>życie barwne, pełne rozrwek, podróże, bogate życie towarzyskie</c:v>
                </c:pt>
                <c:pt idx="3">
                  <c:v>aktywność społeczna, bycie użytecznym dla innych</c:v>
                </c:pt>
                <c:pt idx="4">
                  <c:v>praca zgodna z zainteresowaniami</c:v>
                </c:pt>
                <c:pt idx="5">
                  <c:v>dobrobyt, stabilność finansowa i niezależność ekonomiczna</c:v>
                </c:pt>
                <c:pt idx="6">
                  <c:v>spokojne życie bez kłopotów, konfliktów</c:v>
                </c:pt>
                <c:pt idx="7">
                  <c:v>znajomi i przyjaciele</c:v>
                </c:pt>
                <c:pt idx="8">
                  <c:v>rodzina, małżeństwo, dzieci</c:v>
                </c:pt>
              </c:strCache>
            </c:strRef>
          </c:cat>
          <c:val>
            <c:numRef>
              <c:f>Arkusz1!$D$2:$D$10</c:f>
              <c:numCache>
                <c:formatCode>0.00%</c:formatCode>
                <c:ptCount val="9"/>
                <c:pt idx="0">
                  <c:v>8.6199999999999999E-2</c:v>
                </c:pt>
                <c:pt idx="1">
                  <c:v>6.9000000000000006E-2</c:v>
                </c:pt>
                <c:pt idx="2">
                  <c:v>0.1552</c:v>
                </c:pt>
                <c:pt idx="3">
                  <c:v>1.72E-2</c:v>
                </c:pt>
                <c:pt idx="4">
                  <c:v>0.3448</c:v>
                </c:pt>
                <c:pt idx="5">
                  <c:v>0.62070000000000003</c:v>
                </c:pt>
                <c:pt idx="6">
                  <c:v>0.48280000000000001</c:v>
                </c:pt>
                <c:pt idx="7">
                  <c:v>0.39660000000000001</c:v>
                </c:pt>
                <c:pt idx="8">
                  <c:v>0.68969999999999998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7CF-4096-A62A-5911FEDC155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99350680"/>
        <c:axId val="399345976"/>
      </c:barChart>
      <c:catAx>
        <c:axId val="3993506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9345976"/>
        <c:crosses val="autoZero"/>
        <c:auto val="1"/>
        <c:lblAlgn val="ctr"/>
        <c:lblOffset val="100"/>
        <c:noMultiLvlLbl val="0"/>
      </c:catAx>
      <c:valAx>
        <c:axId val="39934597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9350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Które z wymienionych określeń najlepiej charakteryzuje sposób gospodarowania pieniędzmi w Twoim domu?</a:t>
            </a:r>
          </a:p>
        </c:rich>
      </c:tx>
      <c:layout>
        <c:manualLayout>
          <c:xMode val="edge"/>
          <c:yMode val="edge"/>
          <c:x val="0.13435342046890603"/>
          <c:y val="6.344558483673835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621954452663114"/>
          <c:y val="0.17789858897685418"/>
          <c:w val="0.51596392622639342"/>
          <c:h val="0.7156313934748630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nie jestem zorientowany/a</c:v>
                </c:pt>
                <c:pt idx="1">
                  <c:v>nie starcza nam na podstawowe potrzeby</c:v>
                </c:pt>
                <c:pt idx="2">
                  <c:v>musimy na co dzień oszczędnie gospodarować</c:v>
                </c:pt>
                <c:pt idx="3">
                  <c:v>starcza nam na co dzień, ale musimy oszczędzać na poważniejsze zakupy</c:v>
                </c:pt>
                <c:pt idx="4">
                  <c:v>starcza nam na wiele bez specjalnego oszczędzania</c:v>
                </c:pt>
                <c:pt idx="5">
                  <c:v>możemy pozwolić sobie na pewien luksus</c:v>
                </c:pt>
              </c:strCache>
            </c:strRef>
          </c:cat>
          <c:val>
            <c:numRef>
              <c:f>Arkusz1!$B$2:$B$7</c:f>
              <c:numCache>
                <c:formatCode>0.00%</c:formatCode>
                <c:ptCount val="6"/>
                <c:pt idx="0">
                  <c:v>8.5800000000000001E-2</c:v>
                </c:pt>
                <c:pt idx="1">
                  <c:v>1.0699999999999999E-2</c:v>
                </c:pt>
                <c:pt idx="2">
                  <c:v>4.6899999999999997E-2</c:v>
                </c:pt>
                <c:pt idx="3">
                  <c:v>0.2346</c:v>
                </c:pt>
                <c:pt idx="4">
                  <c:v>0.38869999999999999</c:v>
                </c:pt>
                <c:pt idx="5">
                  <c:v>0.14610000000000001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B8-4E24-9B85-BB61D85BD3C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nie jestem zorientowany/a</c:v>
                </c:pt>
                <c:pt idx="1">
                  <c:v>nie starcza nam na podstawowe potrzeby</c:v>
                </c:pt>
                <c:pt idx="2">
                  <c:v>musimy na co dzień oszczędnie gospodarować</c:v>
                </c:pt>
                <c:pt idx="3">
                  <c:v>starcza nam na co dzień, ale musimy oszczędzać na poważniejsze zakupy</c:v>
                </c:pt>
                <c:pt idx="4">
                  <c:v>starcza nam na wiele bez specjalnego oszczędzania</c:v>
                </c:pt>
                <c:pt idx="5">
                  <c:v>możemy pozwolić sobie na pewien luksus</c:v>
                </c:pt>
              </c:strCache>
            </c:strRef>
          </c:cat>
          <c:val>
            <c:numRef>
              <c:f>Arkusz1!$C$2:$C$7</c:f>
              <c:numCache>
                <c:formatCode>0.00%</c:formatCode>
                <c:ptCount val="6"/>
                <c:pt idx="0">
                  <c:v>5.45E-2</c:v>
                </c:pt>
                <c:pt idx="1">
                  <c:v>1.8200000000000001E-2</c:v>
                </c:pt>
                <c:pt idx="2">
                  <c:v>0.1091</c:v>
                </c:pt>
                <c:pt idx="3">
                  <c:v>0.29089999999999999</c:v>
                </c:pt>
                <c:pt idx="4">
                  <c:v>0.30909999999999999</c:v>
                </c:pt>
                <c:pt idx="5">
                  <c:v>0.21820000000000001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B8-4E24-9B85-BB61D85BD3CE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nie jestem zorientowany/a</c:v>
                </c:pt>
                <c:pt idx="1">
                  <c:v>nie starcza nam na podstawowe potrzeby</c:v>
                </c:pt>
                <c:pt idx="2">
                  <c:v>musimy na co dzień oszczędnie gospodarować</c:v>
                </c:pt>
                <c:pt idx="3">
                  <c:v>starcza nam na co dzień, ale musimy oszczędzać na poważniejsze zakupy</c:v>
                </c:pt>
                <c:pt idx="4">
                  <c:v>starcza nam na wiele bez specjalnego oszczędzania</c:v>
                </c:pt>
                <c:pt idx="5">
                  <c:v>możemy pozwolić sobie na pewien luksus</c:v>
                </c:pt>
              </c:strCache>
            </c:strRef>
          </c:cat>
          <c:val>
            <c:numRef>
              <c:f>Arkusz1!$D$2:$D$7</c:f>
              <c:numCache>
                <c:formatCode>0.00%</c:formatCode>
                <c:ptCount val="6"/>
                <c:pt idx="1">
                  <c:v>0</c:v>
                </c:pt>
                <c:pt idx="2">
                  <c:v>5.1700000000000003E-2</c:v>
                </c:pt>
                <c:pt idx="3">
                  <c:v>0.37930000000000003</c:v>
                </c:pt>
                <c:pt idx="4">
                  <c:v>0.4138</c:v>
                </c:pt>
                <c:pt idx="5">
                  <c:v>6.9000000000000006E-2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6B8-4E24-9B85-BB61D85BD3C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8083376"/>
        <c:axId val="348083768"/>
      </c:barChart>
      <c:catAx>
        <c:axId val="3480833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8083768"/>
        <c:crosses val="autoZero"/>
        <c:auto val="1"/>
        <c:lblAlgn val="ctr"/>
        <c:lblOffset val="100"/>
        <c:noMultiLvlLbl val="0"/>
      </c:catAx>
      <c:valAx>
        <c:axId val="34808376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8083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400" dirty="0"/>
              <a:t>Dla kogo Stalowa Wola jest dobrym miejscem do życia i rozwoju? </a:t>
            </a:r>
          </a:p>
          <a:p>
            <a:pPr>
              <a:defRPr sz="2400"/>
            </a:pPr>
            <a:r>
              <a:rPr lang="pl-PL" sz="2400" dirty="0"/>
              <a:t>(można wskazać więcej niż 1 odpowiedź)</a:t>
            </a:r>
          </a:p>
        </c:rich>
      </c:tx>
      <c:layout>
        <c:manualLayout>
          <c:xMode val="edge"/>
          <c:yMode val="edge"/>
          <c:x val="0.16804012205053495"/>
          <c:y val="1.48148148148148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50009427511786175"/>
          <c:y val="0.14852721236374228"/>
          <c:w val="0.47752872184761064"/>
          <c:h val="0.736516646176038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Inne, jakie?</c:v>
                </c:pt>
                <c:pt idx="1">
                  <c:v>Dla obcokrajowców</c:v>
                </c:pt>
                <c:pt idx="2">
                  <c:v>Dla osób z wykształceniem technicznym, branżowym, mających fach w ręku</c:v>
                </c:pt>
                <c:pt idx="3">
                  <c:v>Dla osób z wyższym wykształceniem</c:v>
                </c:pt>
                <c:pt idx="4">
                  <c:v>Dla osób przedsiębiorczych</c:v>
                </c:pt>
                <c:pt idx="5">
                  <c:v>Dla rodzin z dziećmi</c:v>
                </c:pt>
                <c:pt idx="6">
                  <c:v>Dla osób starszych</c:v>
                </c:pt>
                <c:pt idx="7">
                  <c:v>Dla młodzieży, studentów</c:v>
                </c:pt>
                <c:pt idx="8">
                  <c:v>Dla dzieci</c:v>
                </c:pt>
              </c:strCache>
            </c:strRef>
          </c:cat>
          <c:val>
            <c:numRef>
              <c:f>Arkusz1!$B$2:$B$10</c:f>
              <c:numCache>
                <c:formatCode>0.00%</c:formatCode>
                <c:ptCount val="9"/>
                <c:pt idx="0">
                  <c:v>5.3600000000000002E-2</c:v>
                </c:pt>
                <c:pt idx="1">
                  <c:v>8.8499999999999995E-2</c:v>
                </c:pt>
                <c:pt idx="2">
                  <c:v>0.25869999999999999</c:v>
                </c:pt>
                <c:pt idx="3">
                  <c:v>4.2900000000000001E-2</c:v>
                </c:pt>
                <c:pt idx="4">
                  <c:v>0.12470000000000001</c:v>
                </c:pt>
                <c:pt idx="5">
                  <c:v>0.4249</c:v>
                </c:pt>
                <c:pt idx="6">
                  <c:v>0.59789999999999999</c:v>
                </c:pt>
                <c:pt idx="7">
                  <c:v>0.20910000000000001</c:v>
                </c:pt>
                <c:pt idx="8">
                  <c:v>0.3458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BB-4A1A-8C34-DE40EF953DA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Inne, jakie?</c:v>
                </c:pt>
                <c:pt idx="1">
                  <c:v>Dla obcokrajowców</c:v>
                </c:pt>
                <c:pt idx="2">
                  <c:v>Dla osób z wykształceniem technicznym, branżowym, mających fach w ręku</c:v>
                </c:pt>
                <c:pt idx="3">
                  <c:v>Dla osób z wyższym wykształceniem</c:v>
                </c:pt>
                <c:pt idx="4">
                  <c:v>Dla osób przedsiębiorczych</c:v>
                </c:pt>
                <c:pt idx="5">
                  <c:v>Dla rodzin z dziećmi</c:v>
                </c:pt>
                <c:pt idx="6">
                  <c:v>Dla osób starszych</c:v>
                </c:pt>
                <c:pt idx="7">
                  <c:v>Dla młodzieży, studentów</c:v>
                </c:pt>
                <c:pt idx="8">
                  <c:v>Dla dzieci</c:v>
                </c:pt>
              </c:strCache>
            </c:strRef>
          </c:cat>
          <c:val>
            <c:numRef>
              <c:f>Arkusz1!$C$2:$C$10</c:f>
              <c:numCache>
                <c:formatCode>0.00%</c:formatCode>
                <c:ptCount val="9"/>
                <c:pt idx="0">
                  <c:v>1.8200000000000001E-2</c:v>
                </c:pt>
                <c:pt idx="1">
                  <c:v>0.14549999999999999</c:v>
                </c:pt>
                <c:pt idx="2">
                  <c:v>0.32729999999999998</c:v>
                </c:pt>
                <c:pt idx="3">
                  <c:v>0.1091</c:v>
                </c:pt>
                <c:pt idx="4">
                  <c:v>0.1273</c:v>
                </c:pt>
                <c:pt idx="5">
                  <c:v>0.30909999999999999</c:v>
                </c:pt>
                <c:pt idx="6">
                  <c:v>0.41820000000000002</c:v>
                </c:pt>
                <c:pt idx="7">
                  <c:v>0.43640000000000001</c:v>
                </c:pt>
                <c:pt idx="8">
                  <c:v>0.30909999999999999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2BB-4A1A-8C34-DE40EF953DA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Inne, jakie?</c:v>
                </c:pt>
                <c:pt idx="1">
                  <c:v>Dla obcokrajowców</c:v>
                </c:pt>
                <c:pt idx="2">
                  <c:v>Dla osób z wykształceniem technicznym, branżowym, mających fach w ręku</c:v>
                </c:pt>
                <c:pt idx="3">
                  <c:v>Dla osób z wyższym wykształceniem</c:v>
                </c:pt>
                <c:pt idx="4">
                  <c:v>Dla osób przedsiębiorczych</c:v>
                </c:pt>
                <c:pt idx="5">
                  <c:v>Dla rodzin z dziećmi</c:v>
                </c:pt>
                <c:pt idx="6">
                  <c:v>Dla osób starszych</c:v>
                </c:pt>
                <c:pt idx="7">
                  <c:v>Dla młodzieży, studentów</c:v>
                </c:pt>
                <c:pt idx="8">
                  <c:v>Dla dzieci</c:v>
                </c:pt>
              </c:strCache>
            </c:strRef>
          </c:cat>
          <c:val>
            <c:numRef>
              <c:f>Arkusz1!$D$2:$D$10</c:f>
              <c:numCache>
                <c:formatCode>0.00%</c:formatCode>
                <c:ptCount val="9"/>
                <c:pt idx="0" formatCode="0%">
                  <c:v>0</c:v>
                </c:pt>
                <c:pt idx="1">
                  <c:v>0.13789999999999999</c:v>
                </c:pt>
                <c:pt idx="2">
                  <c:v>0.6724</c:v>
                </c:pt>
                <c:pt idx="3">
                  <c:v>8.6199999999999999E-2</c:v>
                </c:pt>
                <c:pt idx="4">
                  <c:v>0.3448</c:v>
                </c:pt>
                <c:pt idx="5">
                  <c:v>0.44829999999999998</c:v>
                </c:pt>
                <c:pt idx="6">
                  <c:v>0.44829999999999998</c:v>
                </c:pt>
                <c:pt idx="7">
                  <c:v>0.4138</c:v>
                </c:pt>
                <c:pt idx="8">
                  <c:v>0.37930000000000003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2BB-4A1A-8C34-DE40EF953DA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77279240"/>
        <c:axId val="343613840"/>
      </c:barChart>
      <c:catAx>
        <c:axId val="277279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3613840"/>
        <c:crosses val="autoZero"/>
        <c:auto val="1"/>
        <c:lblAlgn val="ctr"/>
        <c:lblOffset val="100"/>
        <c:noMultiLvlLbl val="0"/>
      </c:catAx>
      <c:valAx>
        <c:axId val="34361384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77279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400" dirty="0"/>
              <a:t>Czy Stalowa Wola jest dla Ciebie dobrym miejscem do życia i rozwoju?</a:t>
            </a:r>
          </a:p>
        </c:rich>
      </c:tx>
      <c:layout>
        <c:manualLayout>
          <c:xMode val="edge"/>
          <c:yMode val="edge"/>
          <c:x val="0.13519873687664041"/>
          <c:y val="5.72570720326625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5.9884014791975984E-2"/>
          <c:y val="0.21340341530079135"/>
          <c:w val="0.9086112625530568"/>
          <c:h val="0.644638173757625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Arkusz1!$B$2:$B$3</c:f>
              <c:numCache>
                <c:formatCode>0.00%</c:formatCode>
                <c:ptCount val="2"/>
                <c:pt idx="0">
                  <c:v>0.32040000000000002</c:v>
                </c:pt>
                <c:pt idx="1">
                  <c:v>0.66759999999999997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0FE-4E33-AA5B-D92E447AD043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Arkusz1!$C$2:$C$3</c:f>
              <c:numCache>
                <c:formatCode>0.00%</c:formatCode>
                <c:ptCount val="2"/>
                <c:pt idx="0">
                  <c:v>0.47270000000000001</c:v>
                </c:pt>
                <c:pt idx="1">
                  <c:v>0.52729999999999999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0FE-4E33-AA5B-D92E447AD043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Arkusz1!$D$2:$D$3</c:f>
              <c:numCache>
                <c:formatCode>0.00%</c:formatCode>
                <c:ptCount val="2"/>
                <c:pt idx="0">
                  <c:v>0.70689999999999997</c:v>
                </c:pt>
                <c:pt idx="1">
                  <c:v>0.29310000000000003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0FE-4E33-AA5B-D92E447AD04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9220968"/>
        <c:axId val="349223320"/>
      </c:barChart>
      <c:catAx>
        <c:axId val="349220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3320"/>
        <c:crosses val="autoZero"/>
        <c:auto val="1"/>
        <c:lblAlgn val="ctr"/>
        <c:lblOffset val="100"/>
        <c:noMultiLvlLbl val="0"/>
      </c:catAx>
      <c:valAx>
        <c:axId val="34922332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0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Co zachęca Ciebie do mieszkania w Stalowej Woli?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50837188320209969"/>
          <c:y val="6.1367091372122318E-2"/>
          <c:w val="0.46966806102362207"/>
          <c:h val="0.845285223448109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Arkusz1!$A$2:$A$18</c:f>
              <c:strCache>
                <c:ptCount val="17"/>
                <c:pt idx="0">
                  <c:v>Aktywność społeczna i współdziałanie mieszkańców</c:v>
                </c:pt>
                <c:pt idx="1">
                  <c:v>Relacje z sąsiadami</c:v>
                </c:pt>
                <c:pt idx="2">
                  <c:v>Więzi rodzinne</c:v>
                </c:pt>
                <c:pt idx="3">
                  <c:v>Relacje z przyjaciółmi, znajomymi</c:v>
                </c:pt>
                <c:pt idx="4">
                  <c:v>Dostępność i jakość mieszkań</c:v>
                </c:pt>
                <c:pt idx="5">
                  <c:v>Skomunikowanie z większymi miastami</c:v>
                </c:pt>
                <c:pt idx="6">
                  <c:v>Komunikacja w mieście</c:v>
                </c:pt>
                <c:pt idx="7">
                  <c:v>Jakość powietrza</c:v>
                </c:pt>
                <c:pt idx="8">
                  <c:v>Bezpieczeństwo w mieście</c:v>
                </c:pt>
                <c:pt idx="9">
                  <c:v>Atrakcyjność terenów rekreacyjnych</c:v>
                </c:pt>
                <c:pt idx="10">
                  <c:v>Estetyka miasta i jakość przestrzeni publicznych</c:v>
                </c:pt>
                <c:pt idx="11">
                  <c:v>Warunki do otwarcia i prowadzenia własnej firmy</c:v>
                </c:pt>
                <c:pt idx="12">
                  <c:v>Możliwosci do kontynuowania nauki</c:v>
                </c:pt>
                <c:pt idx="13">
                  <c:v>Oferta rozrywkowa, komercyjna</c:v>
                </c:pt>
                <c:pt idx="14">
                  <c:v>Oferta kulturalna i sportowa</c:v>
                </c:pt>
                <c:pt idx="15">
                  <c:v>Wysokość zarobków</c:v>
                </c:pt>
                <c:pt idx="16">
                  <c:v>Atrakcyjność ofert pracy</c:v>
                </c:pt>
              </c:strCache>
            </c:strRef>
          </c:cat>
          <c:val>
            <c:numRef>
              <c:f>Arkusz1!$B$2:$B$18</c:f>
              <c:numCache>
                <c:formatCode>0.00%</c:formatCode>
                <c:ptCount val="17"/>
                <c:pt idx="0">
                  <c:v>0.2681</c:v>
                </c:pt>
                <c:pt idx="1">
                  <c:v>0.27350000000000002</c:v>
                </c:pt>
                <c:pt idx="2">
                  <c:v>0.60319999999999996</c:v>
                </c:pt>
                <c:pt idx="3">
                  <c:v>0.68630000000000002</c:v>
                </c:pt>
                <c:pt idx="4">
                  <c:v>0.2172</c:v>
                </c:pt>
                <c:pt idx="5">
                  <c:v>0.3579</c:v>
                </c:pt>
                <c:pt idx="6">
                  <c:v>0.48659999999999998</c:v>
                </c:pt>
                <c:pt idx="7">
                  <c:v>0.38469999999999999</c:v>
                </c:pt>
                <c:pt idx="8">
                  <c:v>0.42759999999999998</c:v>
                </c:pt>
                <c:pt idx="9">
                  <c:v>0.50800000000000001</c:v>
                </c:pt>
                <c:pt idx="10">
                  <c:v>0.46379999999999999</c:v>
                </c:pt>
                <c:pt idx="11">
                  <c:v>0.2051</c:v>
                </c:pt>
                <c:pt idx="12">
                  <c:v>0.14480000000000001</c:v>
                </c:pt>
                <c:pt idx="13">
                  <c:v>0.32569999999999999</c:v>
                </c:pt>
                <c:pt idx="14">
                  <c:v>0.39410000000000001</c:v>
                </c:pt>
                <c:pt idx="15">
                  <c:v>8.3099999999999993E-2</c:v>
                </c:pt>
                <c:pt idx="16">
                  <c:v>0.1542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E9F-486C-BA74-AD646A46198C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Arkusz1!$A$2:$A$18</c:f>
              <c:strCache>
                <c:ptCount val="17"/>
                <c:pt idx="0">
                  <c:v>Aktywność społeczna i współdziałanie mieszkańców</c:v>
                </c:pt>
                <c:pt idx="1">
                  <c:v>Relacje z sąsiadami</c:v>
                </c:pt>
                <c:pt idx="2">
                  <c:v>Więzi rodzinne</c:v>
                </c:pt>
                <c:pt idx="3">
                  <c:v>Relacje z przyjaciółmi, znajomymi</c:v>
                </c:pt>
                <c:pt idx="4">
                  <c:v>Dostępność i jakość mieszkań</c:v>
                </c:pt>
                <c:pt idx="5">
                  <c:v>Skomunikowanie z większymi miastami</c:v>
                </c:pt>
                <c:pt idx="6">
                  <c:v>Komunikacja w mieście</c:v>
                </c:pt>
                <c:pt idx="7">
                  <c:v>Jakość powietrza</c:v>
                </c:pt>
                <c:pt idx="8">
                  <c:v>Bezpieczeństwo w mieście</c:v>
                </c:pt>
                <c:pt idx="9">
                  <c:v>Atrakcyjność terenów rekreacyjnych</c:v>
                </c:pt>
                <c:pt idx="10">
                  <c:v>Estetyka miasta i jakość przestrzeni publicznych</c:v>
                </c:pt>
                <c:pt idx="11">
                  <c:v>Warunki do otwarcia i prowadzenia własnej firmy</c:v>
                </c:pt>
                <c:pt idx="12">
                  <c:v>Możliwosci do kontynuowania nauki</c:v>
                </c:pt>
                <c:pt idx="13">
                  <c:v>Oferta rozrywkowa, komercyjna</c:v>
                </c:pt>
                <c:pt idx="14">
                  <c:v>Oferta kulturalna i sportowa</c:v>
                </c:pt>
                <c:pt idx="15">
                  <c:v>Wysokość zarobków</c:v>
                </c:pt>
                <c:pt idx="16">
                  <c:v>Atrakcyjność ofert pracy</c:v>
                </c:pt>
              </c:strCache>
            </c:strRef>
          </c:cat>
          <c:val>
            <c:numRef>
              <c:f>Arkusz1!$C$2:$C$18</c:f>
              <c:numCache>
                <c:formatCode>0.00%</c:formatCode>
                <c:ptCount val="17"/>
                <c:pt idx="0">
                  <c:v>0.38179999999999997</c:v>
                </c:pt>
                <c:pt idx="1">
                  <c:v>0.38179999999999997</c:v>
                </c:pt>
                <c:pt idx="2">
                  <c:v>0.52729999999999999</c:v>
                </c:pt>
                <c:pt idx="3">
                  <c:v>0.58179999999999998</c:v>
                </c:pt>
                <c:pt idx="4">
                  <c:v>0.38179999999999997</c:v>
                </c:pt>
                <c:pt idx="5">
                  <c:v>0.4909</c:v>
                </c:pt>
                <c:pt idx="6">
                  <c:v>0.47270000000000001</c:v>
                </c:pt>
                <c:pt idx="7">
                  <c:v>0.36359999999999998</c:v>
                </c:pt>
                <c:pt idx="8">
                  <c:v>0.47270000000000001</c:v>
                </c:pt>
                <c:pt idx="9">
                  <c:v>0.56359999999999999</c:v>
                </c:pt>
                <c:pt idx="10">
                  <c:v>0.58179999999999998</c:v>
                </c:pt>
                <c:pt idx="11">
                  <c:v>0.41820000000000002</c:v>
                </c:pt>
                <c:pt idx="12">
                  <c:v>0.63639999999999997</c:v>
                </c:pt>
                <c:pt idx="13">
                  <c:v>0.43640000000000001</c:v>
                </c:pt>
                <c:pt idx="14">
                  <c:v>0.61819999999999997</c:v>
                </c:pt>
                <c:pt idx="15">
                  <c:v>0.1636</c:v>
                </c:pt>
                <c:pt idx="16">
                  <c:v>0.30909999999999999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E9F-486C-BA74-AD646A46198C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Arkusz1!$A$2:$A$18</c:f>
              <c:strCache>
                <c:ptCount val="17"/>
                <c:pt idx="0">
                  <c:v>Aktywność społeczna i współdziałanie mieszkańców</c:v>
                </c:pt>
                <c:pt idx="1">
                  <c:v>Relacje z sąsiadami</c:v>
                </c:pt>
                <c:pt idx="2">
                  <c:v>Więzi rodzinne</c:v>
                </c:pt>
                <c:pt idx="3">
                  <c:v>Relacje z przyjaciółmi, znajomymi</c:v>
                </c:pt>
                <c:pt idx="4">
                  <c:v>Dostępność i jakość mieszkań</c:v>
                </c:pt>
                <c:pt idx="5">
                  <c:v>Skomunikowanie z większymi miastami</c:v>
                </c:pt>
                <c:pt idx="6">
                  <c:v>Komunikacja w mieście</c:v>
                </c:pt>
                <c:pt idx="7">
                  <c:v>Jakość powietrza</c:v>
                </c:pt>
                <c:pt idx="8">
                  <c:v>Bezpieczeństwo w mieście</c:v>
                </c:pt>
                <c:pt idx="9">
                  <c:v>Atrakcyjność terenów rekreacyjnych</c:v>
                </c:pt>
                <c:pt idx="10">
                  <c:v>Estetyka miasta i jakość przestrzeni publicznych</c:v>
                </c:pt>
                <c:pt idx="11">
                  <c:v>Warunki do otwarcia i prowadzenia własnej firmy</c:v>
                </c:pt>
                <c:pt idx="12">
                  <c:v>Możliwosci do kontynuowania nauki</c:v>
                </c:pt>
                <c:pt idx="13">
                  <c:v>Oferta rozrywkowa, komercyjna</c:v>
                </c:pt>
                <c:pt idx="14">
                  <c:v>Oferta kulturalna i sportowa</c:v>
                </c:pt>
                <c:pt idx="15">
                  <c:v>Wysokość zarobków</c:v>
                </c:pt>
                <c:pt idx="16">
                  <c:v>Atrakcyjność ofert pracy</c:v>
                </c:pt>
              </c:strCache>
            </c:strRef>
          </c:cat>
          <c:val>
            <c:numRef>
              <c:f>Arkusz1!$D$2:$D$18</c:f>
              <c:numCache>
                <c:formatCode>0.00%</c:formatCode>
                <c:ptCount val="17"/>
                <c:pt idx="0">
                  <c:v>0.3448</c:v>
                </c:pt>
                <c:pt idx="1">
                  <c:v>0.4138</c:v>
                </c:pt>
                <c:pt idx="2">
                  <c:v>0.60340000000000005</c:v>
                </c:pt>
                <c:pt idx="3">
                  <c:v>0.62070000000000003</c:v>
                </c:pt>
                <c:pt idx="4">
                  <c:v>0.27589999999999998</c:v>
                </c:pt>
                <c:pt idx="5">
                  <c:v>0.36209999999999998</c:v>
                </c:pt>
                <c:pt idx="6">
                  <c:v>0.46550000000000002</c:v>
                </c:pt>
                <c:pt idx="7">
                  <c:v>0.3448</c:v>
                </c:pt>
                <c:pt idx="8">
                  <c:v>0.53449999999999998</c:v>
                </c:pt>
                <c:pt idx="9">
                  <c:v>0.60340000000000005</c:v>
                </c:pt>
                <c:pt idx="10">
                  <c:v>0.5</c:v>
                </c:pt>
                <c:pt idx="11">
                  <c:v>0.3276</c:v>
                </c:pt>
                <c:pt idx="12">
                  <c:v>0.63790000000000002</c:v>
                </c:pt>
                <c:pt idx="13">
                  <c:v>0.36209999999999998</c:v>
                </c:pt>
                <c:pt idx="14">
                  <c:v>0.5</c:v>
                </c:pt>
                <c:pt idx="15">
                  <c:v>0.27589999999999998</c:v>
                </c:pt>
                <c:pt idx="16">
                  <c:v>0.53449999999999998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E9F-486C-BA74-AD646A46198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9223712"/>
        <c:axId val="349226848"/>
      </c:barChart>
      <c:catAx>
        <c:axId val="349223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6848"/>
        <c:crosses val="autoZero"/>
        <c:auto val="1"/>
        <c:lblAlgn val="ctr"/>
        <c:lblOffset val="100"/>
        <c:noMultiLvlLbl val="0"/>
      </c:catAx>
      <c:valAx>
        <c:axId val="34922684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3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Co zachęca Ciebie do opuszczenia Stalowej Woli?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50083686023622043"/>
          <c:y val="7.7731554389034702E-2"/>
          <c:w val="0.47160063976377958"/>
          <c:h val="0.825755030621172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Arkusz1!$A$2:$A$18</c:f>
              <c:strCache>
                <c:ptCount val="17"/>
                <c:pt idx="0">
                  <c:v>Aktywność społeczna i współdziałanie mieszkańców</c:v>
                </c:pt>
                <c:pt idx="1">
                  <c:v>Relacje z sąsiadami</c:v>
                </c:pt>
                <c:pt idx="2">
                  <c:v>Więzi rodzinne</c:v>
                </c:pt>
                <c:pt idx="3">
                  <c:v>Relacje z przyjaciółmi, znajomymi</c:v>
                </c:pt>
                <c:pt idx="4">
                  <c:v>Dostępność i jakość mieszkań</c:v>
                </c:pt>
                <c:pt idx="5">
                  <c:v>Skomunikowanie z większymi miastami</c:v>
                </c:pt>
                <c:pt idx="6">
                  <c:v>Komunikacja w mieście</c:v>
                </c:pt>
                <c:pt idx="7">
                  <c:v>Jakość powietrza</c:v>
                </c:pt>
                <c:pt idx="8">
                  <c:v>Bezpieczeństwo w mieście</c:v>
                </c:pt>
                <c:pt idx="9">
                  <c:v>Atrakcyjność terenów rekreacyjnych</c:v>
                </c:pt>
                <c:pt idx="10">
                  <c:v>Estetyka miasta i jakość przestrzeni publicznych</c:v>
                </c:pt>
                <c:pt idx="11">
                  <c:v>Warunki do otwarcia i prowadzenia własnej firmy</c:v>
                </c:pt>
                <c:pt idx="12">
                  <c:v>Możliwosci do kontynuowania nauki</c:v>
                </c:pt>
                <c:pt idx="13">
                  <c:v>Oferta rozrywkowa, komercyjna</c:v>
                </c:pt>
                <c:pt idx="14">
                  <c:v>Oferta kulturalna i sportowa</c:v>
                </c:pt>
                <c:pt idx="15">
                  <c:v>Wysokość zarobków</c:v>
                </c:pt>
                <c:pt idx="16">
                  <c:v>Atrakcyjność ofert pracy</c:v>
                </c:pt>
              </c:strCache>
            </c:strRef>
          </c:cat>
          <c:val>
            <c:numRef>
              <c:f>Arkusz1!$B$2:$B$18</c:f>
              <c:numCache>
                <c:formatCode>0.00%</c:formatCode>
                <c:ptCount val="17"/>
                <c:pt idx="0">
                  <c:v>0.36730000000000002</c:v>
                </c:pt>
                <c:pt idx="1">
                  <c:v>0.3579</c:v>
                </c:pt>
                <c:pt idx="2">
                  <c:v>0.67430000000000001</c:v>
                </c:pt>
                <c:pt idx="3">
                  <c:v>0.16350000000000001</c:v>
                </c:pt>
                <c:pt idx="4">
                  <c:v>0.49459999999999998</c:v>
                </c:pt>
                <c:pt idx="5">
                  <c:v>0.41959999999999997</c:v>
                </c:pt>
                <c:pt idx="6">
                  <c:v>0.35920000000000002</c:v>
                </c:pt>
                <c:pt idx="7">
                  <c:v>0.39539999999999997</c:v>
                </c:pt>
                <c:pt idx="8">
                  <c:v>0.38740000000000002</c:v>
                </c:pt>
                <c:pt idx="9">
                  <c:v>0.32169999999999999</c:v>
                </c:pt>
                <c:pt idx="10">
                  <c:v>0.35659999999999997</c:v>
                </c:pt>
                <c:pt idx="11">
                  <c:v>0.50939999999999996</c:v>
                </c:pt>
                <c:pt idx="12">
                  <c:v>0.71719999999999995</c:v>
                </c:pt>
                <c:pt idx="13">
                  <c:v>0.50129999999999997</c:v>
                </c:pt>
                <c:pt idx="14">
                  <c:v>0.41149999999999998</c:v>
                </c:pt>
                <c:pt idx="15">
                  <c:v>0.75600000000000001</c:v>
                </c:pt>
                <c:pt idx="16">
                  <c:v>0.622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20C-4535-98AA-7FC4182CBDD3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Arkusz1!$A$2:$A$18</c:f>
              <c:strCache>
                <c:ptCount val="17"/>
                <c:pt idx="0">
                  <c:v>Aktywność społeczna i współdziałanie mieszkańców</c:v>
                </c:pt>
                <c:pt idx="1">
                  <c:v>Relacje z sąsiadami</c:v>
                </c:pt>
                <c:pt idx="2">
                  <c:v>Więzi rodzinne</c:v>
                </c:pt>
                <c:pt idx="3">
                  <c:v>Relacje z przyjaciółmi, znajomymi</c:v>
                </c:pt>
                <c:pt idx="4">
                  <c:v>Dostępność i jakość mieszkań</c:v>
                </c:pt>
                <c:pt idx="5">
                  <c:v>Skomunikowanie z większymi miastami</c:v>
                </c:pt>
                <c:pt idx="6">
                  <c:v>Komunikacja w mieście</c:v>
                </c:pt>
                <c:pt idx="7">
                  <c:v>Jakość powietrza</c:v>
                </c:pt>
                <c:pt idx="8">
                  <c:v>Bezpieczeństwo w mieście</c:v>
                </c:pt>
                <c:pt idx="9">
                  <c:v>Atrakcyjność terenów rekreacyjnych</c:v>
                </c:pt>
                <c:pt idx="10">
                  <c:v>Estetyka miasta i jakość przestrzeni publicznych</c:v>
                </c:pt>
                <c:pt idx="11">
                  <c:v>Warunki do otwarcia i prowadzenia własnej firmy</c:v>
                </c:pt>
                <c:pt idx="12">
                  <c:v>Możliwosci do kontynuowania nauki</c:v>
                </c:pt>
                <c:pt idx="13">
                  <c:v>Oferta rozrywkowa, komercyjna</c:v>
                </c:pt>
                <c:pt idx="14">
                  <c:v>Oferta kulturalna i sportowa</c:v>
                </c:pt>
                <c:pt idx="15">
                  <c:v>Wysokość zarobków</c:v>
                </c:pt>
                <c:pt idx="16">
                  <c:v>Atrakcyjność ofert pracy</c:v>
                </c:pt>
              </c:strCache>
            </c:strRef>
          </c:cat>
          <c:val>
            <c:numRef>
              <c:f>Arkusz1!$C$2:$C$18</c:f>
              <c:numCache>
                <c:formatCode>0.00%</c:formatCode>
                <c:ptCount val="17"/>
                <c:pt idx="0">
                  <c:v>0.2727</c:v>
                </c:pt>
                <c:pt idx="1">
                  <c:v>0.32729999999999998</c:v>
                </c:pt>
                <c:pt idx="2">
                  <c:v>0.29089999999999999</c:v>
                </c:pt>
                <c:pt idx="3">
                  <c:v>0.30909999999999999</c:v>
                </c:pt>
                <c:pt idx="4">
                  <c:v>0.38179999999999997</c:v>
                </c:pt>
                <c:pt idx="5">
                  <c:v>0.32729999999999998</c:v>
                </c:pt>
                <c:pt idx="6">
                  <c:v>0.2727</c:v>
                </c:pt>
                <c:pt idx="7">
                  <c:v>0.43640000000000001</c:v>
                </c:pt>
                <c:pt idx="8">
                  <c:v>0.32729999999999998</c:v>
                </c:pt>
                <c:pt idx="9">
                  <c:v>0.21820000000000001</c:v>
                </c:pt>
                <c:pt idx="10">
                  <c:v>0.2545</c:v>
                </c:pt>
                <c:pt idx="11">
                  <c:v>0.29089999999999999</c:v>
                </c:pt>
                <c:pt idx="12">
                  <c:v>0.18179999999999999</c:v>
                </c:pt>
                <c:pt idx="13">
                  <c:v>0.29089999999999999</c:v>
                </c:pt>
                <c:pt idx="14">
                  <c:v>0.1636</c:v>
                </c:pt>
                <c:pt idx="15">
                  <c:v>0.63639999999999997</c:v>
                </c:pt>
                <c:pt idx="16">
                  <c:v>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20C-4535-98AA-7FC4182CBDD3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Studenci ostatnich roczników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Arkusz1!$A$2:$A$18</c:f>
              <c:strCache>
                <c:ptCount val="17"/>
                <c:pt idx="0">
                  <c:v>Aktywność społeczna i współdziałanie mieszkańców</c:v>
                </c:pt>
                <c:pt idx="1">
                  <c:v>Relacje z sąsiadami</c:v>
                </c:pt>
                <c:pt idx="2">
                  <c:v>Więzi rodzinne</c:v>
                </c:pt>
                <c:pt idx="3">
                  <c:v>Relacje z przyjaciółmi, znajomymi</c:v>
                </c:pt>
                <c:pt idx="4">
                  <c:v>Dostępność i jakość mieszkań</c:v>
                </c:pt>
                <c:pt idx="5">
                  <c:v>Skomunikowanie z większymi miastami</c:v>
                </c:pt>
                <c:pt idx="6">
                  <c:v>Komunikacja w mieście</c:v>
                </c:pt>
                <c:pt idx="7">
                  <c:v>Jakość powietrza</c:v>
                </c:pt>
                <c:pt idx="8">
                  <c:v>Bezpieczeństwo w mieście</c:v>
                </c:pt>
                <c:pt idx="9">
                  <c:v>Atrakcyjność terenów rekreacyjnych</c:v>
                </c:pt>
                <c:pt idx="10">
                  <c:v>Estetyka miasta i jakość przestrzeni publicznych</c:v>
                </c:pt>
                <c:pt idx="11">
                  <c:v>Warunki do otwarcia i prowadzenia własnej firmy</c:v>
                </c:pt>
                <c:pt idx="12">
                  <c:v>Możliwosci do kontynuowania nauki</c:v>
                </c:pt>
                <c:pt idx="13">
                  <c:v>Oferta rozrywkowa, komercyjna</c:v>
                </c:pt>
                <c:pt idx="14">
                  <c:v>Oferta kulturalna i sportowa</c:v>
                </c:pt>
                <c:pt idx="15">
                  <c:v>Wysokość zarobków</c:v>
                </c:pt>
                <c:pt idx="16">
                  <c:v>Atrakcyjność ofert pracy</c:v>
                </c:pt>
              </c:strCache>
            </c:strRef>
          </c:cat>
          <c:val>
            <c:numRef>
              <c:f>Arkusz1!$D$2:$D$18</c:f>
              <c:numCache>
                <c:formatCode>0.00%</c:formatCode>
                <c:ptCount val="17"/>
                <c:pt idx="0">
                  <c:v>0.1724</c:v>
                </c:pt>
                <c:pt idx="1">
                  <c:v>0.2069</c:v>
                </c:pt>
                <c:pt idx="2">
                  <c:v>6.9000000000000006E-2</c:v>
                </c:pt>
                <c:pt idx="3">
                  <c:v>8.6199999999999999E-2</c:v>
                </c:pt>
                <c:pt idx="4">
                  <c:v>0.37930000000000003</c:v>
                </c:pt>
                <c:pt idx="5">
                  <c:v>0.27589999999999998</c:v>
                </c:pt>
                <c:pt idx="6">
                  <c:v>0.36209999999999998</c:v>
                </c:pt>
                <c:pt idx="7">
                  <c:v>0.4138</c:v>
                </c:pt>
                <c:pt idx="8">
                  <c:v>0.29310000000000003</c:v>
                </c:pt>
                <c:pt idx="9">
                  <c:v>0.22409999999999999</c:v>
                </c:pt>
                <c:pt idx="10">
                  <c:v>0.27589999999999998</c:v>
                </c:pt>
                <c:pt idx="11">
                  <c:v>0.18970000000000001</c:v>
                </c:pt>
                <c:pt idx="12">
                  <c:v>0.2069</c:v>
                </c:pt>
                <c:pt idx="13">
                  <c:v>0.44829999999999998</c:v>
                </c:pt>
                <c:pt idx="14">
                  <c:v>0.27589999999999998</c:v>
                </c:pt>
                <c:pt idx="15">
                  <c:v>0.43099999999999999</c:v>
                </c:pt>
                <c:pt idx="16">
                  <c:v>0.2586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20C-4535-98AA-7FC4182CBDD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9222144"/>
        <c:axId val="349228024"/>
      </c:barChart>
      <c:catAx>
        <c:axId val="349222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8024"/>
        <c:crosses val="autoZero"/>
        <c:auto val="1"/>
        <c:lblAlgn val="ctr"/>
        <c:lblOffset val="100"/>
        <c:noMultiLvlLbl val="0"/>
      </c:catAx>
      <c:valAx>
        <c:axId val="34922802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922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Z czyjej/czyich rad(y) najczęściej korzystasz planując dalszą edukację i rozwój zawodowy (max 3 odpowiedzi)?</a:t>
            </a:r>
          </a:p>
        </c:rich>
      </c:tx>
      <c:layout>
        <c:manualLayout>
          <c:xMode val="edge"/>
          <c:yMode val="edge"/>
          <c:x val="0.14408178675211505"/>
          <c:y val="2.60121026538349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39489981785063755"/>
          <c:y val="0.17609368304559972"/>
          <c:w val="0.55783849423193688"/>
          <c:h val="0.7089501093136395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Młodzież z klas maturalnych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Arkusz1!$A$2:$A$9</c:f>
              <c:strCache>
                <c:ptCount val="8"/>
                <c:pt idx="0">
                  <c:v>Kogoś innego, kogo?</c:v>
                </c:pt>
                <c:pt idx="1">
                  <c:v>Pracodawcy/potencjalni pracodawcy</c:v>
                </c:pt>
                <c:pt idx="2">
                  <c:v>Ulotki, informatory, publikacje</c:v>
                </c:pt>
                <c:pt idx="3">
                  <c:v>Media (Internet, TV, prasa)</c:v>
                </c:pt>
                <c:pt idx="4">
                  <c:v>Doradcy zawodowi</c:v>
                </c:pt>
                <c:pt idx="5">
                  <c:v>Nauczyciele</c:v>
                </c:pt>
                <c:pt idx="6">
                  <c:v>Koledzy, przyjaciele, sympatia</c:v>
                </c:pt>
                <c:pt idx="7">
                  <c:v>Rodzina</c:v>
                </c:pt>
              </c:strCache>
            </c:strRef>
          </c:cat>
          <c:val>
            <c:numRef>
              <c:f>Arkusz1!$B$2:$B$9</c:f>
              <c:numCache>
                <c:formatCode>0.00%</c:formatCode>
                <c:ptCount val="8"/>
                <c:pt idx="0">
                  <c:v>0.15010000000000001</c:v>
                </c:pt>
                <c:pt idx="1">
                  <c:v>0.1555</c:v>
                </c:pt>
                <c:pt idx="2">
                  <c:v>0.1153</c:v>
                </c:pt>
                <c:pt idx="3">
                  <c:v>0.315</c:v>
                </c:pt>
                <c:pt idx="4">
                  <c:v>8.4500000000000006E-2</c:v>
                </c:pt>
                <c:pt idx="5">
                  <c:v>0.18099999999999999</c:v>
                </c:pt>
                <c:pt idx="6">
                  <c:v>0.5</c:v>
                </c:pt>
                <c:pt idx="7">
                  <c:v>0.6542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63-4919-9BEF-F2F352FF91EC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Dorośli z klas maturalnych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Arkusz1!$A$2:$A$9</c:f>
              <c:strCache>
                <c:ptCount val="8"/>
                <c:pt idx="0">
                  <c:v>Kogoś innego, kogo?</c:v>
                </c:pt>
                <c:pt idx="1">
                  <c:v>Pracodawcy/potencjalni pracodawcy</c:v>
                </c:pt>
                <c:pt idx="2">
                  <c:v>Ulotki, informatory, publikacje</c:v>
                </c:pt>
                <c:pt idx="3">
                  <c:v>Media (Internet, TV, prasa)</c:v>
                </c:pt>
                <c:pt idx="4">
                  <c:v>Doradcy zawodowi</c:v>
                </c:pt>
                <c:pt idx="5">
                  <c:v>Nauczyciele</c:v>
                </c:pt>
                <c:pt idx="6">
                  <c:v>Koledzy, przyjaciele, sympatia</c:v>
                </c:pt>
                <c:pt idx="7">
                  <c:v>Rodzina</c:v>
                </c:pt>
              </c:strCache>
            </c:strRef>
          </c:cat>
          <c:val>
            <c:numRef>
              <c:f>Arkusz1!$C$2:$C$9</c:f>
              <c:numCache>
                <c:formatCode>0.00%</c:formatCode>
                <c:ptCount val="8"/>
                <c:pt idx="0">
                  <c:v>5.45E-2</c:v>
                </c:pt>
                <c:pt idx="1">
                  <c:v>0.1273</c:v>
                </c:pt>
                <c:pt idx="2">
                  <c:v>0.1636</c:v>
                </c:pt>
                <c:pt idx="3">
                  <c:v>0.2</c:v>
                </c:pt>
                <c:pt idx="4">
                  <c:v>0.1091</c:v>
                </c:pt>
                <c:pt idx="5">
                  <c:v>0.21820000000000001</c:v>
                </c:pt>
                <c:pt idx="6">
                  <c:v>0.54549999999999998</c:v>
                </c:pt>
                <c:pt idx="7">
                  <c:v>0.69089999999999996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863-4919-9BEF-F2F352FF91E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77283552"/>
        <c:axId val="277280024"/>
      </c:barChart>
      <c:catAx>
        <c:axId val="277283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77280024"/>
        <c:crosses val="autoZero"/>
        <c:auto val="1"/>
        <c:lblAlgn val="ctr"/>
        <c:lblOffset val="100"/>
        <c:noMultiLvlLbl val="0"/>
      </c:catAx>
      <c:valAx>
        <c:axId val="27728002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77283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77A143-1771-4CF3-99D1-0AC566FC18F9}" type="doc">
      <dgm:prSet loTypeId="urn:microsoft.com/office/officeart/2005/8/layout/chart3" loCatId="cycle" qsTypeId="urn:microsoft.com/office/officeart/2005/8/quickstyle/simple3" qsCatId="simple" csTypeId="urn:microsoft.com/office/officeart/2005/8/colors/accent0_2" csCatId="mainScheme" phldr="1"/>
      <dgm:spPr/>
    </dgm:pt>
    <dgm:pt modelId="{886734A6-4D29-42DC-8450-C274FA8B68D8}">
      <dgm:prSet phldrT="[Tekst]"/>
      <dgm:spPr/>
      <dgm:t>
        <a:bodyPr/>
        <a:lstStyle/>
        <a:p>
          <a:endParaRPr lang="pl-PL" dirty="0"/>
        </a:p>
      </dgm:t>
    </dgm:pt>
    <dgm:pt modelId="{FBFFFA54-75D6-42D3-8C7A-FD1712E00993}" type="parTrans" cxnId="{FC323E8A-83A3-40B7-A70B-DD136B1A96A9}">
      <dgm:prSet/>
      <dgm:spPr/>
      <dgm:t>
        <a:bodyPr/>
        <a:lstStyle/>
        <a:p>
          <a:endParaRPr lang="pl-PL"/>
        </a:p>
      </dgm:t>
    </dgm:pt>
    <dgm:pt modelId="{124F208E-BFE1-481F-9CFB-9709D5CA74AD}" type="sibTrans" cxnId="{FC323E8A-83A3-40B7-A70B-DD136B1A96A9}">
      <dgm:prSet/>
      <dgm:spPr/>
      <dgm:t>
        <a:bodyPr/>
        <a:lstStyle/>
        <a:p>
          <a:endParaRPr lang="pl-PL"/>
        </a:p>
      </dgm:t>
    </dgm:pt>
    <dgm:pt modelId="{BC98D87A-4297-4445-BA8E-3DD5456215FB}">
      <dgm:prSet phldrT="[Tekst]"/>
      <dgm:spPr/>
      <dgm:t>
        <a:bodyPr/>
        <a:lstStyle/>
        <a:p>
          <a:endParaRPr lang="pl-PL" dirty="0"/>
        </a:p>
      </dgm:t>
    </dgm:pt>
    <dgm:pt modelId="{7CB6474D-6646-43FD-A0B5-D929578B5B19}" type="parTrans" cxnId="{F2229AC8-408C-41A1-8DDC-732A9F64846B}">
      <dgm:prSet/>
      <dgm:spPr/>
      <dgm:t>
        <a:bodyPr/>
        <a:lstStyle/>
        <a:p>
          <a:endParaRPr lang="pl-PL"/>
        </a:p>
      </dgm:t>
    </dgm:pt>
    <dgm:pt modelId="{94337B68-24D7-40C3-8042-9563652B6504}" type="sibTrans" cxnId="{F2229AC8-408C-41A1-8DDC-732A9F64846B}">
      <dgm:prSet/>
      <dgm:spPr/>
      <dgm:t>
        <a:bodyPr/>
        <a:lstStyle/>
        <a:p>
          <a:endParaRPr lang="pl-PL"/>
        </a:p>
      </dgm:t>
    </dgm:pt>
    <dgm:pt modelId="{5E2361D5-EA45-4BDC-8C71-50E98BA873C0}">
      <dgm:prSet phldrT="[Tekst]"/>
      <dgm:spPr/>
      <dgm:t>
        <a:bodyPr/>
        <a:lstStyle/>
        <a:p>
          <a:endParaRPr lang="pl-PL" dirty="0"/>
        </a:p>
      </dgm:t>
    </dgm:pt>
    <dgm:pt modelId="{20912639-6103-46E5-A20C-77345F428375}" type="sibTrans" cxnId="{AABEE30F-B3C8-49E4-9D6D-0F037110357E}">
      <dgm:prSet/>
      <dgm:spPr/>
      <dgm:t>
        <a:bodyPr/>
        <a:lstStyle/>
        <a:p>
          <a:endParaRPr lang="pl-PL"/>
        </a:p>
      </dgm:t>
    </dgm:pt>
    <dgm:pt modelId="{92830DD4-5271-432A-B390-202EC5FD0DAA}" type="parTrans" cxnId="{AABEE30F-B3C8-49E4-9D6D-0F037110357E}">
      <dgm:prSet/>
      <dgm:spPr/>
      <dgm:t>
        <a:bodyPr/>
        <a:lstStyle/>
        <a:p>
          <a:endParaRPr lang="pl-PL"/>
        </a:p>
      </dgm:t>
    </dgm:pt>
    <dgm:pt modelId="{B5135FEF-D755-409B-8B58-DE9EB2E2B714}" type="pres">
      <dgm:prSet presAssocID="{A777A143-1771-4CF3-99D1-0AC566FC18F9}" presName="compositeShape" presStyleCnt="0">
        <dgm:presLayoutVars>
          <dgm:chMax val="7"/>
          <dgm:dir/>
          <dgm:resizeHandles val="exact"/>
        </dgm:presLayoutVars>
      </dgm:prSet>
      <dgm:spPr/>
    </dgm:pt>
    <dgm:pt modelId="{32F8DCC8-C911-45C0-86A8-8A63B49B8E22}" type="pres">
      <dgm:prSet presAssocID="{A777A143-1771-4CF3-99D1-0AC566FC18F9}" presName="wedge1" presStyleLbl="node1" presStyleIdx="0" presStyleCnt="3" custLinFactNeighborX="-950" custLinFactNeighborY="2290"/>
      <dgm:spPr/>
      <dgm:t>
        <a:bodyPr/>
        <a:lstStyle/>
        <a:p>
          <a:endParaRPr lang="pl-PL"/>
        </a:p>
      </dgm:t>
    </dgm:pt>
    <dgm:pt modelId="{E68092C6-52EB-4787-A46B-BC61FBCF468D}" type="pres">
      <dgm:prSet presAssocID="{A777A143-1771-4CF3-99D1-0AC566FC18F9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94B9E82-E477-49A5-9826-0B6A0D4312F4}" type="pres">
      <dgm:prSet presAssocID="{A777A143-1771-4CF3-99D1-0AC566FC18F9}" presName="wedge2" presStyleLbl="node1" presStyleIdx="1" presStyleCnt="3" custLinFactNeighborX="2577" custLinFactNeighborY="884"/>
      <dgm:spPr/>
      <dgm:t>
        <a:bodyPr/>
        <a:lstStyle/>
        <a:p>
          <a:endParaRPr lang="pl-PL"/>
        </a:p>
      </dgm:t>
    </dgm:pt>
    <dgm:pt modelId="{A4342749-FA0C-4005-9C48-329C341A732F}" type="pres">
      <dgm:prSet presAssocID="{A777A143-1771-4CF3-99D1-0AC566FC18F9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802B0C6-9BA3-4003-AB79-F64420225EEE}" type="pres">
      <dgm:prSet presAssocID="{A777A143-1771-4CF3-99D1-0AC566FC18F9}" presName="wedge3" presStyleLbl="node1" presStyleIdx="2" presStyleCnt="3" custLinFactNeighborX="1975" custLinFactNeighborY="-1459"/>
      <dgm:spPr/>
      <dgm:t>
        <a:bodyPr/>
        <a:lstStyle/>
        <a:p>
          <a:endParaRPr lang="pl-PL"/>
        </a:p>
      </dgm:t>
    </dgm:pt>
    <dgm:pt modelId="{ACAFE084-375D-4762-8949-F1F69441B47C}" type="pres">
      <dgm:prSet presAssocID="{A777A143-1771-4CF3-99D1-0AC566FC18F9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909F355-1D0B-D04F-9610-FC2E72ED7FF6}" type="presOf" srcId="{5E2361D5-EA45-4BDC-8C71-50E98BA873C0}" destId="{F802B0C6-9BA3-4003-AB79-F64420225EEE}" srcOrd="0" destOrd="0" presId="urn:microsoft.com/office/officeart/2005/8/layout/chart3"/>
    <dgm:cxn modelId="{5CB958AD-74F6-3049-A77D-A05B24618485}" type="presOf" srcId="{5E2361D5-EA45-4BDC-8C71-50E98BA873C0}" destId="{ACAFE084-375D-4762-8949-F1F69441B47C}" srcOrd="1" destOrd="0" presId="urn:microsoft.com/office/officeart/2005/8/layout/chart3"/>
    <dgm:cxn modelId="{FC323E8A-83A3-40B7-A70B-DD136B1A96A9}" srcId="{A777A143-1771-4CF3-99D1-0AC566FC18F9}" destId="{886734A6-4D29-42DC-8450-C274FA8B68D8}" srcOrd="0" destOrd="0" parTransId="{FBFFFA54-75D6-42D3-8C7A-FD1712E00993}" sibTransId="{124F208E-BFE1-481F-9CFB-9709D5CA74AD}"/>
    <dgm:cxn modelId="{C596FDC6-9285-2D45-88ED-D3A76579AA00}" type="presOf" srcId="{886734A6-4D29-42DC-8450-C274FA8B68D8}" destId="{E68092C6-52EB-4787-A46B-BC61FBCF468D}" srcOrd="1" destOrd="0" presId="urn:microsoft.com/office/officeart/2005/8/layout/chart3"/>
    <dgm:cxn modelId="{F9B5C82D-8F9D-C240-808B-06E7FC32368E}" type="presOf" srcId="{A777A143-1771-4CF3-99D1-0AC566FC18F9}" destId="{B5135FEF-D755-409B-8B58-DE9EB2E2B714}" srcOrd="0" destOrd="0" presId="urn:microsoft.com/office/officeart/2005/8/layout/chart3"/>
    <dgm:cxn modelId="{81DB1911-EC3E-5344-A9B2-E76532E59CDC}" type="presOf" srcId="{886734A6-4D29-42DC-8450-C274FA8B68D8}" destId="{32F8DCC8-C911-45C0-86A8-8A63B49B8E22}" srcOrd="0" destOrd="0" presId="urn:microsoft.com/office/officeart/2005/8/layout/chart3"/>
    <dgm:cxn modelId="{6B70F10D-A82D-B44C-B9C2-41DB25B4122B}" type="presOf" srcId="{BC98D87A-4297-4445-BA8E-3DD5456215FB}" destId="{A4342749-FA0C-4005-9C48-329C341A732F}" srcOrd="1" destOrd="0" presId="urn:microsoft.com/office/officeart/2005/8/layout/chart3"/>
    <dgm:cxn modelId="{F2229AC8-408C-41A1-8DDC-732A9F64846B}" srcId="{A777A143-1771-4CF3-99D1-0AC566FC18F9}" destId="{BC98D87A-4297-4445-BA8E-3DD5456215FB}" srcOrd="1" destOrd="0" parTransId="{7CB6474D-6646-43FD-A0B5-D929578B5B19}" sibTransId="{94337B68-24D7-40C3-8042-9563652B6504}"/>
    <dgm:cxn modelId="{0B250C00-10CB-3042-A0F0-45A0EA66578A}" type="presOf" srcId="{BC98D87A-4297-4445-BA8E-3DD5456215FB}" destId="{894B9E82-E477-49A5-9826-0B6A0D4312F4}" srcOrd="0" destOrd="0" presId="urn:microsoft.com/office/officeart/2005/8/layout/chart3"/>
    <dgm:cxn modelId="{AABEE30F-B3C8-49E4-9D6D-0F037110357E}" srcId="{A777A143-1771-4CF3-99D1-0AC566FC18F9}" destId="{5E2361D5-EA45-4BDC-8C71-50E98BA873C0}" srcOrd="2" destOrd="0" parTransId="{92830DD4-5271-432A-B390-202EC5FD0DAA}" sibTransId="{20912639-6103-46E5-A20C-77345F428375}"/>
    <dgm:cxn modelId="{FE4CB7E3-37DE-EA4F-A2C2-32EFABA38F5B}" type="presParOf" srcId="{B5135FEF-D755-409B-8B58-DE9EB2E2B714}" destId="{32F8DCC8-C911-45C0-86A8-8A63B49B8E22}" srcOrd="0" destOrd="0" presId="urn:microsoft.com/office/officeart/2005/8/layout/chart3"/>
    <dgm:cxn modelId="{F9CED3AB-BA70-4B4D-8AEC-AEB3EF76B323}" type="presParOf" srcId="{B5135FEF-D755-409B-8B58-DE9EB2E2B714}" destId="{E68092C6-52EB-4787-A46B-BC61FBCF468D}" srcOrd="1" destOrd="0" presId="urn:microsoft.com/office/officeart/2005/8/layout/chart3"/>
    <dgm:cxn modelId="{436A0870-19B5-1240-9DBD-4CACCA7447DB}" type="presParOf" srcId="{B5135FEF-D755-409B-8B58-DE9EB2E2B714}" destId="{894B9E82-E477-49A5-9826-0B6A0D4312F4}" srcOrd="2" destOrd="0" presId="urn:microsoft.com/office/officeart/2005/8/layout/chart3"/>
    <dgm:cxn modelId="{B36AAB6F-EE68-9945-94FB-B002026E073B}" type="presParOf" srcId="{B5135FEF-D755-409B-8B58-DE9EB2E2B714}" destId="{A4342749-FA0C-4005-9C48-329C341A732F}" srcOrd="3" destOrd="0" presId="urn:microsoft.com/office/officeart/2005/8/layout/chart3"/>
    <dgm:cxn modelId="{CB37D53A-F952-C848-89D7-AD846E91FB75}" type="presParOf" srcId="{B5135FEF-D755-409B-8B58-DE9EB2E2B714}" destId="{F802B0C6-9BA3-4003-AB79-F64420225EEE}" srcOrd="4" destOrd="0" presId="urn:microsoft.com/office/officeart/2005/8/layout/chart3"/>
    <dgm:cxn modelId="{18D1C152-EA42-6242-AEB3-871BA5AE15BE}" type="presParOf" srcId="{B5135FEF-D755-409B-8B58-DE9EB2E2B714}" destId="{ACAFE084-375D-4762-8949-F1F69441B47C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F8DCC8-C911-45C0-86A8-8A63B49B8E22}">
      <dsp:nvSpPr>
        <dsp:cNvPr id="0" name=""/>
        <dsp:cNvSpPr/>
      </dsp:nvSpPr>
      <dsp:spPr>
        <a:xfrm>
          <a:off x="1627292" y="362555"/>
          <a:ext cx="3511188" cy="3511188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6500" kern="1200" dirty="0"/>
        </a:p>
      </dsp:txBody>
      <dsp:txXfrm>
        <a:off x="3536292" y="1010453"/>
        <a:ext cx="1191296" cy="1170396"/>
      </dsp:txXfrm>
    </dsp:sp>
    <dsp:sp modelId="{894B9E82-E477-49A5-9826-0B6A0D4312F4}">
      <dsp:nvSpPr>
        <dsp:cNvPr id="0" name=""/>
        <dsp:cNvSpPr/>
      </dsp:nvSpPr>
      <dsp:spPr>
        <a:xfrm>
          <a:off x="1570139" y="417687"/>
          <a:ext cx="3511188" cy="3511188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6500" kern="1200" dirty="0"/>
        </a:p>
      </dsp:txBody>
      <dsp:txXfrm>
        <a:off x="2531535" y="2633080"/>
        <a:ext cx="1588394" cy="1086796"/>
      </dsp:txXfrm>
    </dsp:sp>
    <dsp:sp modelId="{F802B0C6-9BA3-4003-AB79-F64420225EEE}">
      <dsp:nvSpPr>
        <dsp:cNvPr id="0" name=""/>
        <dsp:cNvSpPr/>
      </dsp:nvSpPr>
      <dsp:spPr>
        <a:xfrm>
          <a:off x="1549001" y="335420"/>
          <a:ext cx="3511188" cy="3511188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6500" kern="1200" dirty="0"/>
        </a:p>
      </dsp:txBody>
      <dsp:txXfrm>
        <a:off x="1925200" y="1025118"/>
        <a:ext cx="1191296" cy="1170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0DDBB-424E-4123-ABF9-73EAC046565B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2F207-83E3-459A-A724-E7FB39AFE7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209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00050-47CC-4D23-8984-631964B83E0A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8708E-F9AF-4F86-BE6C-0CE6579457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0299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48382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74363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61344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70110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71177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2850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36997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20449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2331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11521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9987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63752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58297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55251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3319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30164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47389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85317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65004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210789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14367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0097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>
            <a:extLst>
              <a:ext uri="{FF2B5EF4-FFF2-40B4-BE49-F238E27FC236}">
                <a16:creationId xmlns:a16="http://schemas.microsoft.com/office/drawing/2014/main" xmlns="" id="{108348F4-0605-4A45-8B3E-97F638F9D2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Symbol zastępczy notatek 2">
            <a:extLst>
              <a:ext uri="{FF2B5EF4-FFF2-40B4-BE49-F238E27FC236}">
                <a16:creationId xmlns:a16="http://schemas.microsoft.com/office/drawing/2014/main" xmlns="" id="{78AFF11F-69EB-43CA-8C7E-C11E3451BA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pl-PL" altLang="pl-PL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 Rozwoju Lokalnego + Plan Rozwoju Instytucjonalnego</a:t>
            </a:r>
          </a:p>
          <a:p>
            <a:pPr algn="just"/>
            <a:endParaRPr lang="pl-PL" altLang="pl-PL" sz="13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altLang="pl-PL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„Zakres tematyczny:</a:t>
            </a:r>
            <a:r>
              <a:rPr lang="pl-PL" altLang="pl-PL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Projekty będą przewidywać strategiczne, zintegrowane i kompleksowe zarządzanie miastem, zmierzające do poprawy sytuacji mieszkańców m.in. w zakresie szeroko pojętej </a:t>
            </a:r>
            <a:r>
              <a:rPr lang="pl-PL" altLang="pl-PL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ochrony środowiska (w tym efektywnej i czystej energii, zrównoważonego transportu), polityki społecznej (w tym ograniczenia ubóstwa, dostępności, polityki mieszkaniowej, innowacji społecznych, zatrudnienia, zdrowia, edukacji, partycypacji społecznej) oraz wsparcia lokalnego rynku pracy i przedsiębiorczości</a:t>
            </a:r>
            <a:r>
              <a:rPr lang="pl-PL" altLang="pl-PL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algn="just"/>
            <a:endParaRPr lang="pl-PL" altLang="pl-PL" sz="1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altLang="pl-PL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będą miały także na celu </a:t>
            </a:r>
            <a:r>
              <a:rPr lang="pl-PL" altLang="pl-PL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podniesienie poziomu kompetencji, jakości świadczonych usług i odpowiedzialności administracji samorządowej</a:t>
            </a:r>
            <a:r>
              <a:rPr lang="pl-PL" altLang="pl-PL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przyczyniając się do budowania zaufania mieszkańców do władz lokalnych jako instytucji administrujących lokalnym rozwojem.</a:t>
            </a:r>
          </a:p>
          <a:p>
            <a:pPr>
              <a:lnSpc>
                <a:spcPts val="2325"/>
              </a:lnSpc>
            </a:pPr>
            <a:r>
              <a:rPr lang="pl-PL" altLang="pl-PL" sz="1300" b="1" i="1" dirty="0"/>
              <a:t>Plan Rozwoju Instytucjonalnego </a:t>
            </a:r>
            <a:r>
              <a:rPr lang="pl-PL" altLang="pl-PL" sz="1300" dirty="0"/>
              <a:t>jest równorzędnym w dokumentacji aplikacyjnej, a naszym zdaniem nawet ważniejszym opracowaniem (!!!).</a:t>
            </a:r>
          </a:p>
          <a:p>
            <a:pPr>
              <a:lnSpc>
                <a:spcPts val="2325"/>
              </a:lnSpc>
            </a:pPr>
            <a:r>
              <a:rPr lang="pl-PL" altLang="pl-PL" sz="1300" dirty="0"/>
              <a:t>Zgodnie z regulaminem konkursu musi zawierać następujące elementy: </a:t>
            </a:r>
          </a:p>
          <a:p>
            <a:pPr>
              <a:lnSpc>
                <a:spcPts val="2325"/>
              </a:lnSpc>
              <a:buFontTx/>
              <a:buChar char="•"/>
            </a:pPr>
            <a:r>
              <a:rPr lang="pl-PL" altLang="pl-PL" sz="1300" dirty="0"/>
              <a:t>Charakterystyka stanu obecnego funkcjonowania lokalnej administracji (standardy działania, poziom kompetencji) i jej współpracy z zewnętrznymi interesariuszami. </a:t>
            </a:r>
          </a:p>
          <a:p>
            <a:pPr>
              <a:lnSpc>
                <a:spcPts val="2325"/>
              </a:lnSpc>
              <a:buFontTx/>
              <a:buChar char="•"/>
            </a:pPr>
            <a:r>
              <a:rPr lang="pl-PL" altLang="pl-PL" sz="1300" dirty="0"/>
              <a:t>Diagnoza deficytów i problemów w zakresie funkcjonowania lokalnej administracji i współpracy z zewnętrznymi interesariuszami.</a:t>
            </a:r>
          </a:p>
          <a:p>
            <a:pPr>
              <a:lnSpc>
                <a:spcPts val="2325"/>
              </a:lnSpc>
              <a:buFontTx/>
              <a:buChar char="•"/>
            </a:pPr>
            <a:r>
              <a:rPr lang="pl-PL" altLang="pl-PL" sz="1300" dirty="0"/>
              <a:t>Cele i potrzeby </a:t>
            </a:r>
            <a:r>
              <a:rPr lang="pl-PL" altLang="pl-PL" sz="1300" i="1" dirty="0"/>
              <a:t>Planu rozwoju instytucjonalnego.</a:t>
            </a:r>
            <a:endParaRPr lang="pl-PL" altLang="pl-PL" sz="1300" dirty="0"/>
          </a:p>
          <a:p>
            <a:pPr>
              <a:lnSpc>
                <a:spcPts val="2325"/>
              </a:lnSpc>
              <a:buFontTx/>
              <a:buChar char="•"/>
            </a:pPr>
            <a:r>
              <a:rPr lang="pl-PL" altLang="pl-PL" sz="1300" dirty="0"/>
              <a:t>Opis działań planowanych do podjęcia w odpowiedzi na zidentyfikowane problemy i cele, ze wskazaniem ich znaczenia dla poprawy funkcjonowania administracji lokalnej, z uwzględnieniem standardów dostępności (gdzie to możliwe).</a:t>
            </a:r>
          </a:p>
          <a:p>
            <a:pPr>
              <a:lnSpc>
                <a:spcPts val="2325"/>
              </a:lnSpc>
              <a:buFontTx/>
              <a:buChar char="•"/>
            </a:pPr>
            <a:r>
              <a:rPr lang="pl-PL" altLang="pl-PL" sz="1300" dirty="0"/>
              <a:t>Partycypacja społeczna – sposób włączenia społeczności lokalnej w proces przygotowania i wdrażania </a:t>
            </a:r>
            <a:r>
              <a:rPr lang="pl-PL" altLang="pl-PL" sz="1300" i="1" dirty="0"/>
              <a:t>Plan rozwoju instytucjonalnego.</a:t>
            </a:r>
            <a:endParaRPr lang="pl-PL" altLang="pl-PL" sz="1300" dirty="0"/>
          </a:p>
          <a:p>
            <a:pPr>
              <a:lnSpc>
                <a:spcPts val="2325"/>
              </a:lnSpc>
              <a:buFontTx/>
              <a:buChar char="•"/>
            </a:pPr>
            <a:r>
              <a:rPr lang="pl-PL" altLang="pl-PL" sz="1300" dirty="0"/>
              <a:t>Szacunkowy harmonogram realizacji </a:t>
            </a:r>
            <a:r>
              <a:rPr lang="pl-PL" altLang="pl-PL" sz="1300" i="1" dirty="0"/>
              <a:t>Planu rozwoju instytucjonalnego.</a:t>
            </a:r>
            <a:endParaRPr lang="pl-PL" altLang="pl-PL" sz="1300" dirty="0"/>
          </a:p>
          <a:p>
            <a:pPr>
              <a:lnSpc>
                <a:spcPts val="2325"/>
              </a:lnSpc>
              <a:buFontTx/>
              <a:buChar char="•"/>
            </a:pPr>
            <a:r>
              <a:rPr lang="pl-PL" altLang="pl-PL" sz="1300" dirty="0"/>
              <a:t>Analiza ryzyka i zarządzaniem ryzykiem.</a:t>
            </a:r>
          </a:p>
          <a:p>
            <a:pPr>
              <a:lnSpc>
                <a:spcPts val="2325"/>
              </a:lnSpc>
              <a:buFontTx/>
              <a:buChar char="•"/>
            </a:pPr>
            <a:r>
              <a:rPr lang="pl-PL" altLang="pl-PL" sz="1300" dirty="0"/>
              <a:t>System wdrażania </a:t>
            </a:r>
            <a:r>
              <a:rPr lang="pl-PL" altLang="pl-PL" sz="1300" i="1" dirty="0"/>
              <a:t>Planu rozwoju instytucjonalnego</a:t>
            </a:r>
            <a:r>
              <a:rPr lang="pl-PL" altLang="pl-PL" sz="1300" dirty="0"/>
              <a:t> oraz procedura jego modyfikacji. </a:t>
            </a:r>
          </a:p>
          <a:p>
            <a:pPr>
              <a:lnSpc>
                <a:spcPts val="2325"/>
              </a:lnSpc>
              <a:buFontTx/>
              <a:buChar char="•"/>
            </a:pPr>
            <a:r>
              <a:rPr lang="pl-PL" altLang="pl-PL" sz="1300" dirty="0"/>
              <a:t>Monitorowanie postępów w poprawie funkcjonowania administracji lokalnej na podstawie zrealizowanych działań wraz z określeniem wskaźników. </a:t>
            </a:r>
          </a:p>
          <a:p>
            <a:pPr>
              <a:lnSpc>
                <a:spcPts val="2325"/>
              </a:lnSpc>
              <a:buFontTx/>
              <a:buChar char="•"/>
            </a:pPr>
            <a:r>
              <a:rPr lang="pl-PL" altLang="pl-PL" sz="1300" dirty="0"/>
              <a:t>Ewaluacja rezultatów wdrożenia </a:t>
            </a:r>
            <a:r>
              <a:rPr lang="pl-PL" altLang="pl-PL" sz="1300" i="1" dirty="0"/>
              <a:t>Planu rozwoju instytucjonalnego.</a:t>
            </a:r>
          </a:p>
          <a:p>
            <a:endParaRPr lang="pl-PL" altLang="pl-PL" dirty="0"/>
          </a:p>
          <a:p>
            <a:r>
              <a:rPr lang="pl-PL" altLang="pl-PL" sz="1300" dirty="0">
                <a:solidFill>
                  <a:srgbClr val="000000"/>
                </a:solidFill>
                <a:latin typeface="Tahoma" panose="020B0604030504040204" pitchFamily="34" charset="0"/>
              </a:rPr>
              <a:t>Kluczowym elementem myślenia o nowej ścieżce rozwoju musi być wdrożenie mechanizmów przejścia </a:t>
            </a:r>
            <a:r>
              <a:rPr lang="pl-PL" altLang="pl-PL" sz="1300" b="1" dirty="0">
                <a:solidFill>
                  <a:srgbClr val="000000"/>
                </a:solidFill>
                <a:latin typeface="Tahoma" panose="020B0604030504040204" pitchFamily="34" charset="0"/>
              </a:rPr>
              <a:t>od administrowania</a:t>
            </a:r>
            <a:r>
              <a:rPr lang="pl-PL" altLang="pl-PL" sz="1300" dirty="0">
                <a:solidFill>
                  <a:srgbClr val="000000"/>
                </a:solidFill>
                <a:latin typeface="Tahoma" panose="020B0604030504040204" pitchFamily="34" charset="0"/>
              </a:rPr>
              <a:t> relacjami wewnątrz i na zewnątrz urzędu, do </a:t>
            </a:r>
            <a:r>
              <a:rPr lang="pl-PL" altLang="pl-PL" sz="1300" b="1" dirty="0">
                <a:solidFill>
                  <a:srgbClr val="000000"/>
                </a:solidFill>
                <a:latin typeface="Tahoma" panose="020B0604030504040204" pitchFamily="34" charset="0"/>
              </a:rPr>
              <a:t>kreatywnego zarządzania rozwojem</a:t>
            </a:r>
            <a:r>
              <a:rPr lang="pl-PL" altLang="pl-PL" sz="1300" dirty="0">
                <a:solidFill>
                  <a:srgbClr val="000000"/>
                </a:solidFill>
                <a:latin typeface="Tahoma" panose="020B0604030504040204" pitchFamily="34" charset="0"/>
              </a:rPr>
              <a:t> z wykorzystaniem wszystkich zasobów wewnętrznych i zewnętrznych, które pozostają w dyspozycji bądź mogą zostać włączone w proces kreowania nowej ścieżki rozwoju.</a:t>
            </a:r>
            <a:r>
              <a:rPr lang="en-US" altLang="pl-PL" sz="1300" dirty="0">
                <a:latin typeface="Tahoma" panose="020B0604030504040204" pitchFamily="34" charset="0"/>
              </a:rPr>
              <a:t>​</a:t>
            </a:r>
            <a:endParaRPr lang="en-US" altLang="pl-PL" sz="1300" dirty="0"/>
          </a:p>
          <a:p>
            <a:r>
              <a:rPr lang="pl-PL" altLang="pl-PL" sz="1300" dirty="0">
                <a:latin typeface="Tahoma" panose="020B0604030504040204" pitchFamily="34" charset="0"/>
              </a:rPr>
              <a:t>​</a:t>
            </a:r>
            <a:endParaRPr lang="pl-PL" altLang="pl-PL" sz="1300" dirty="0"/>
          </a:p>
          <a:p>
            <a:pPr algn="ctr"/>
            <a:r>
              <a:rPr lang="pl-PL" altLang="pl-PL" sz="1300" b="1" dirty="0">
                <a:solidFill>
                  <a:srgbClr val="FF0000"/>
                </a:solidFill>
                <a:latin typeface="Tahoma" panose="020B0604030504040204" pitchFamily="34" charset="0"/>
              </a:rPr>
              <a:t>Wiele samorządów raczej administruje swoimi gminami, niż aktywnie nimi zarządza</a:t>
            </a:r>
            <a:endParaRPr lang="pl-PL" altLang="pl-PL" dirty="0"/>
          </a:p>
        </p:txBody>
      </p:sp>
      <p:sp>
        <p:nvSpPr>
          <p:cNvPr id="18435" name="Symbol zastępczy numeru slajdu 3">
            <a:extLst>
              <a:ext uri="{FF2B5EF4-FFF2-40B4-BE49-F238E27FC236}">
                <a16:creationId xmlns:a16="http://schemas.microsoft.com/office/drawing/2014/main" xmlns="" id="{A79CBAC4-E627-40EE-8BA6-475638C9A3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13EA8D25-DB13-438E-B5DD-A39412585C59}" type="slidenum">
              <a:rPr lang="pl-PL" altLang="pl-PL">
                <a:latin typeface="Calibri" panose="020F0502020204030204" pitchFamily="34" charset="0"/>
              </a:rPr>
              <a:pPr/>
              <a:t>3</a:t>
            </a:fld>
            <a:endParaRPr lang="pl-PL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55272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915826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47718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3467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559706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38443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05917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453746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94850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879884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2347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17486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737766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511253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42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509639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43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12973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44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784519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45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458418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46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335648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47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985784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48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8139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7202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7167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6759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8503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8708E-F9AF-4F86-BE6C-0CE657945729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6783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82C4903-D9BC-44F3-895D-EB619B780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21427521-1DFE-43AC-965F-42886776F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50D9180-0A90-4342-85AB-6B83A5512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6E126379-6D79-4EF8-8BF2-F8DD2135D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8CDC075-EFC0-497E-80D5-E573EE0F7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848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7B2F287-D6B7-47A2-8BE1-A3F491E9A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5A4422EE-867A-4BA6-B7A6-520207C80D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D1C924D-C099-471E-87BC-BB3481325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125B47FA-A25B-4F5C-A4B5-74AF41FE6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07F2027-488B-4BD0-BCF0-94FBB734C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24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6E398045-D545-4F60-8F6A-D655AD8FDC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4CB19626-5739-49D7-AEB3-0FDEE8808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C41D977-6098-4152-82DC-56FFAD2F4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053E55A6-C14B-4B94-B40F-03E10425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FB3BA2E-3E21-493B-A04A-4CF27C85D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5410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8" name="Prostokąt z zaokrąglonym rogiem 7"/>
          <p:cNvSpPr/>
          <p:nvPr userDrawn="1"/>
        </p:nvSpPr>
        <p:spPr>
          <a:xfrm flipV="1">
            <a:off x="-1048" y="-22742"/>
            <a:ext cx="12194093" cy="5869883"/>
          </a:xfrm>
          <a:custGeom>
            <a:avLst/>
            <a:gdLst>
              <a:gd name="connsiteX0" fmla="*/ 0 w 12192000"/>
              <a:gd name="connsiteY0" fmla="*/ 0 h 4988140"/>
              <a:gd name="connsiteX1" fmla="*/ 11360627 w 12192000"/>
              <a:gd name="connsiteY1" fmla="*/ 0 h 4988140"/>
              <a:gd name="connsiteX2" fmla="*/ 12192000 w 12192000"/>
              <a:gd name="connsiteY2" fmla="*/ 831373 h 4988140"/>
              <a:gd name="connsiteX3" fmla="*/ 12192000 w 12192000"/>
              <a:gd name="connsiteY3" fmla="*/ 4988140 h 4988140"/>
              <a:gd name="connsiteX4" fmla="*/ 0 w 12192000"/>
              <a:gd name="connsiteY4" fmla="*/ 4988140 h 4988140"/>
              <a:gd name="connsiteX5" fmla="*/ 0 w 12192000"/>
              <a:gd name="connsiteY5" fmla="*/ 0 h 4988140"/>
              <a:gd name="connsiteX0" fmla="*/ 0 w 12192000"/>
              <a:gd name="connsiteY0" fmla="*/ 0 h 5717483"/>
              <a:gd name="connsiteX1" fmla="*/ 11360627 w 12192000"/>
              <a:gd name="connsiteY1" fmla="*/ 0 h 5717483"/>
              <a:gd name="connsiteX2" fmla="*/ 12192000 w 12192000"/>
              <a:gd name="connsiteY2" fmla="*/ 831373 h 5717483"/>
              <a:gd name="connsiteX3" fmla="*/ 12192000 w 12192000"/>
              <a:gd name="connsiteY3" fmla="*/ 4988140 h 5717483"/>
              <a:gd name="connsiteX4" fmla="*/ 0 w 12192000"/>
              <a:gd name="connsiteY4" fmla="*/ 5717483 h 5717483"/>
              <a:gd name="connsiteX5" fmla="*/ 0 w 12192000"/>
              <a:gd name="connsiteY5" fmla="*/ 0 h 5717483"/>
              <a:gd name="connsiteX0" fmla="*/ 0 w 12192000"/>
              <a:gd name="connsiteY0" fmla="*/ 0 h 5717483"/>
              <a:gd name="connsiteX1" fmla="*/ 11360627 w 12192000"/>
              <a:gd name="connsiteY1" fmla="*/ 0 h 5717483"/>
              <a:gd name="connsiteX2" fmla="*/ 12192000 w 12192000"/>
              <a:gd name="connsiteY2" fmla="*/ 831373 h 5717483"/>
              <a:gd name="connsiteX3" fmla="*/ 12181114 w 12192000"/>
              <a:gd name="connsiteY3" fmla="*/ 5706597 h 5717483"/>
              <a:gd name="connsiteX4" fmla="*/ 0 w 12192000"/>
              <a:gd name="connsiteY4" fmla="*/ 5717483 h 5717483"/>
              <a:gd name="connsiteX5" fmla="*/ 0 w 12192000"/>
              <a:gd name="connsiteY5" fmla="*/ 0 h 5717483"/>
              <a:gd name="connsiteX0" fmla="*/ 0 w 12192000"/>
              <a:gd name="connsiteY0" fmla="*/ 0 h 5706597"/>
              <a:gd name="connsiteX1" fmla="*/ 11360627 w 12192000"/>
              <a:gd name="connsiteY1" fmla="*/ 0 h 5706597"/>
              <a:gd name="connsiteX2" fmla="*/ 12192000 w 12192000"/>
              <a:gd name="connsiteY2" fmla="*/ 831373 h 5706597"/>
              <a:gd name="connsiteX3" fmla="*/ 12181114 w 12192000"/>
              <a:gd name="connsiteY3" fmla="*/ 5706597 h 5706597"/>
              <a:gd name="connsiteX4" fmla="*/ 10886 w 12192000"/>
              <a:gd name="connsiteY4" fmla="*/ 5706597 h 5706597"/>
              <a:gd name="connsiteX5" fmla="*/ 0 w 12192000"/>
              <a:gd name="connsiteY5" fmla="*/ 0 h 5706597"/>
              <a:gd name="connsiteX0" fmla="*/ 1047 w 12193047"/>
              <a:gd name="connsiteY0" fmla="*/ 0 h 5706597"/>
              <a:gd name="connsiteX1" fmla="*/ 11361674 w 12193047"/>
              <a:gd name="connsiteY1" fmla="*/ 0 h 5706597"/>
              <a:gd name="connsiteX2" fmla="*/ 12193047 w 12193047"/>
              <a:gd name="connsiteY2" fmla="*/ 831373 h 5706597"/>
              <a:gd name="connsiteX3" fmla="*/ 12182161 w 12193047"/>
              <a:gd name="connsiteY3" fmla="*/ 5706597 h 5706597"/>
              <a:gd name="connsiteX4" fmla="*/ 1047 w 12193047"/>
              <a:gd name="connsiteY4" fmla="*/ 5706597 h 5706597"/>
              <a:gd name="connsiteX5" fmla="*/ 1047 w 12193047"/>
              <a:gd name="connsiteY5" fmla="*/ 0 h 5706597"/>
              <a:gd name="connsiteX0" fmla="*/ 1047 w 12194094"/>
              <a:gd name="connsiteY0" fmla="*/ 0 h 5706597"/>
              <a:gd name="connsiteX1" fmla="*/ 11361674 w 12194094"/>
              <a:gd name="connsiteY1" fmla="*/ 0 h 5706597"/>
              <a:gd name="connsiteX2" fmla="*/ 12193047 w 12194094"/>
              <a:gd name="connsiteY2" fmla="*/ 831373 h 5706597"/>
              <a:gd name="connsiteX3" fmla="*/ 12193047 w 12194094"/>
              <a:gd name="connsiteY3" fmla="*/ 5695712 h 5706597"/>
              <a:gd name="connsiteX4" fmla="*/ 1047 w 12194094"/>
              <a:gd name="connsiteY4" fmla="*/ 5706597 h 5706597"/>
              <a:gd name="connsiteX5" fmla="*/ 1047 w 12194094"/>
              <a:gd name="connsiteY5" fmla="*/ 0 h 5706597"/>
              <a:gd name="connsiteX0" fmla="*/ 1047 w 12194094"/>
              <a:gd name="connsiteY0" fmla="*/ 0 h 5858997"/>
              <a:gd name="connsiteX1" fmla="*/ 11361674 w 12194094"/>
              <a:gd name="connsiteY1" fmla="*/ 0 h 5858997"/>
              <a:gd name="connsiteX2" fmla="*/ 12193047 w 12194094"/>
              <a:gd name="connsiteY2" fmla="*/ 831373 h 5858997"/>
              <a:gd name="connsiteX3" fmla="*/ 12193047 w 12194094"/>
              <a:gd name="connsiteY3" fmla="*/ 5695712 h 5858997"/>
              <a:gd name="connsiteX4" fmla="*/ 1047 w 12194094"/>
              <a:gd name="connsiteY4" fmla="*/ 5858997 h 5858997"/>
              <a:gd name="connsiteX5" fmla="*/ 1047 w 12194094"/>
              <a:gd name="connsiteY5" fmla="*/ 0 h 5858997"/>
              <a:gd name="connsiteX0" fmla="*/ 1047 w 12204414"/>
              <a:gd name="connsiteY0" fmla="*/ 0 h 5858998"/>
              <a:gd name="connsiteX1" fmla="*/ 11361674 w 12204414"/>
              <a:gd name="connsiteY1" fmla="*/ 0 h 5858998"/>
              <a:gd name="connsiteX2" fmla="*/ 12193047 w 12204414"/>
              <a:gd name="connsiteY2" fmla="*/ 831373 h 5858998"/>
              <a:gd name="connsiteX3" fmla="*/ 12203932 w 12204414"/>
              <a:gd name="connsiteY3" fmla="*/ 5858998 h 5858998"/>
              <a:gd name="connsiteX4" fmla="*/ 1047 w 12204414"/>
              <a:gd name="connsiteY4" fmla="*/ 5858997 h 5858998"/>
              <a:gd name="connsiteX5" fmla="*/ 1047 w 12204414"/>
              <a:gd name="connsiteY5" fmla="*/ 0 h 5858998"/>
              <a:gd name="connsiteX0" fmla="*/ 1047 w 12204414"/>
              <a:gd name="connsiteY0" fmla="*/ 0 h 5858998"/>
              <a:gd name="connsiteX1" fmla="*/ 11361674 w 12204414"/>
              <a:gd name="connsiteY1" fmla="*/ 0 h 5858998"/>
              <a:gd name="connsiteX2" fmla="*/ 12193047 w 12204414"/>
              <a:gd name="connsiteY2" fmla="*/ 831373 h 5858998"/>
              <a:gd name="connsiteX3" fmla="*/ 12203932 w 12204414"/>
              <a:gd name="connsiteY3" fmla="*/ 5858998 h 5858998"/>
              <a:gd name="connsiteX4" fmla="*/ 1047 w 12204414"/>
              <a:gd name="connsiteY4" fmla="*/ 5858997 h 5858998"/>
              <a:gd name="connsiteX5" fmla="*/ 1047 w 12204414"/>
              <a:gd name="connsiteY5" fmla="*/ 0 h 5858998"/>
              <a:gd name="connsiteX0" fmla="*/ 1047 w 12193047"/>
              <a:gd name="connsiteY0" fmla="*/ 0 h 5858998"/>
              <a:gd name="connsiteX1" fmla="*/ 11361674 w 12193047"/>
              <a:gd name="connsiteY1" fmla="*/ 0 h 5858998"/>
              <a:gd name="connsiteX2" fmla="*/ 12193047 w 12193047"/>
              <a:gd name="connsiteY2" fmla="*/ 831373 h 5858998"/>
              <a:gd name="connsiteX3" fmla="*/ 12182160 w 12193047"/>
              <a:gd name="connsiteY3" fmla="*/ 5858998 h 5858998"/>
              <a:gd name="connsiteX4" fmla="*/ 1047 w 12193047"/>
              <a:gd name="connsiteY4" fmla="*/ 5858997 h 5858998"/>
              <a:gd name="connsiteX5" fmla="*/ 1047 w 12193047"/>
              <a:gd name="connsiteY5" fmla="*/ 0 h 5858998"/>
              <a:gd name="connsiteX0" fmla="*/ 1047 w 12194093"/>
              <a:gd name="connsiteY0" fmla="*/ 0 h 5869883"/>
              <a:gd name="connsiteX1" fmla="*/ 11361674 w 12194093"/>
              <a:gd name="connsiteY1" fmla="*/ 0 h 5869883"/>
              <a:gd name="connsiteX2" fmla="*/ 12193047 w 12194093"/>
              <a:gd name="connsiteY2" fmla="*/ 831373 h 5869883"/>
              <a:gd name="connsiteX3" fmla="*/ 12193046 w 12194093"/>
              <a:gd name="connsiteY3" fmla="*/ 5869883 h 5869883"/>
              <a:gd name="connsiteX4" fmla="*/ 1047 w 12194093"/>
              <a:gd name="connsiteY4" fmla="*/ 5858997 h 5869883"/>
              <a:gd name="connsiteX5" fmla="*/ 1047 w 12194093"/>
              <a:gd name="connsiteY5" fmla="*/ 0 h 5869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4093" h="5869883">
                <a:moveTo>
                  <a:pt x="1047" y="0"/>
                </a:moveTo>
                <a:lnTo>
                  <a:pt x="11361674" y="0"/>
                </a:lnTo>
                <a:cubicBezTo>
                  <a:pt x="11820829" y="0"/>
                  <a:pt x="12193047" y="372218"/>
                  <a:pt x="12193047" y="831373"/>
                </a:cubicBezTo>
                <a:cubicBezTo>
                  <a:pt x="12189418" y="2456448"/>
                  <a:pt x="12196675" y="4244808"/>
                  <a:pt x="12193046" y="5869883"/>
                </a:cubicBezTo>
                <a:lnTo>
                  <a:pt x="1047" y="5858997"/>
                </a:lnTo>
                <a:cubicBezTo>
                  <a:pt x="-2582" y="3956798"/>
                  <a:pt x="4676" y="1902199"/>
                  <a:pt x="1047" y="0"/>
                </a:cubicBez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 dirty="0"/>
          </a:p>
        </p:txBody>
      </p:sp>
      <p:sp>
        <p:nvSpPr>
          <p:cNvPr id="11" name="Łza 10"/>
          <p:cNvSpPr/>
          <p:nvPr userDrawn="1"/>
        </p:nvSpPr>
        <p:spPr>
          <a:xfrm rot="16200000">
            <a:off x="10513035" y="5165914"/>
            <a:ext cx="1306450" cy="1366634"/>
          </a:xfrm>
          <a:prstGeom prst="teardrop">
            <a:avLst/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EE579FF3-F672-4860-BAF0-B55DB5D3507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4124" y="5882185"/>
            <a:ext cx="8683445" cy="93487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3370ED7B-5989-4B4B-870D-67D0FCF9C48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0156" y="272956"/>
            <a:ext cx="1520640" cy="1065538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324723FC-018C-492A-AD21-93EABFDDA93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66392" y="392015"/>
            <a:ext cx="3239330" cy="1015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501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FA13-2D7A-40C9-AD8D-4522F71432DA}" type="datetime1">
              <a:rPr lang="pl-PL" smtClean="0"/>
              <a:t>2020-02-26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Związek Miast Polskich</a:t>
            </a:r>
            <a:endParaRPr lang="pl-PL" dirty="0"/>
          </a:p>
        </p:txBody>
      </p:sp>
      <p:sp>
        <p:nvSpPr>
          <p:cNvPr id="9" name="Prostokąt z zaokrąglonym rogiem 8"/>
          <p:cNvSpPr/>
          <p:nvPr userDrawn="1"/>
        </p:nvSpPr>
        <p:spPr>
          <a:xfrm flipV="1">
            <a:off x="0" y="-15770"/>
            <a:ext cx="12192000" cy="1104254"/>
          </a:xfrm>
          <a:prstGeom prst="round1Rect">
            <a:avLst>
              <a:gd name="adj" fmla="val 39535"/>
            </a:avLst>
          </a:prstGeom>
          <a:solidFill>
            <a:srgbClr val="585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 dirty="0"/>
          </a:p>
        </p:txBody>
      </p:sp>
      <p:sp>
        <p:nvSpPr>
          <p:cNvPr id="10" name="Łza 9"/>
          <p:cNvSpPr/>
          <p:nvPr userDrawn="1"/>
        </p:nvSpPr>
        <p:spPr>
          <a:xfrm rot="16200000">
            <a:off x="10632123" y="392794"/>
            <a:ext cx="1124346" cy="1124556"/>
          </a:xfrm>
          <a:prstGeom prst="teardrop">
            <a:avLst/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 dirty="0"/>
          </a:p>
        </p:txBody>
      </p:sp>
      <p:sp>
        <p:nvSpPr>
          <p:cNvPr id="14" name="Tytuł 1"/>
          <p:cNvSpPr txBox="1">
            <a:spLocks/>
          </p:cNvSpPr>
          <p:nvPr userDrawn="1"/>
        </p:nvSpPr>
        <p:spPr>
          <a:xfrm>
            <a:off x="604434" y="0"/>
            <a:ext cx="10749367" cy="9688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j-cs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768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B6E83D8-9DAD-444F-81A8-A2E5FC076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96152F6-0067-4250-B292-91124FD93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6F88C283-FACC-474E-AD15-126FD906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7B6FC0A8-9B40-486B-A923-281901EC6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A2810024-8F34-432D-833A-9BE99AB04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0801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E7400CD-13B3-4AAB-8BF1-10B496556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7D0D14C5-EAB6-4528-A524-13F24A2AC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F5ACA3A-4459-4575-9807-53E54ADBE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B17059A-3B95-427F-995B-4ED6B0CDA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A061624E-4896-4BE1-9B6C-618938F1E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273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C65FED6-5FFB-4148-992B-8A37F5942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2466391E-1430-42F3-98B8-2FFEA65EF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BC957336-170A-40C7-B3A5-4DE20F193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CFCB1476-4856-497B-A3A8-670051F0E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FFB33720-528D-4352-9D0C-4CEBE4199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94AD9F30-7147-4490-9C21-97383CD4C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4068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102537C-2724-4EB2-A0AC-7D0A720DE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277332DC-C1B5-4611-994E-3BB0DB522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5C99A5E-87DB-4CF5-8944-CEE425D2E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368F193D-8BD7-46F9-9F5B-EC24E42060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2462C0B2-EC3E-4920-9A19-2B5B0A9751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A5B8C7DE-25C4-44EC-9AD6-F1462C11C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C28EB30E-6C00-4FFF-9D4D-2BD1581FB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40CF3176-3FBA-491D-B07A-640DB345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242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A4C8D08-1D6E-4157-8875-2438FE18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AC66432F-2FB9-42C3-9BE5-AFDBE324E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6FF60852-A4D2-4885-AE21-DE25685BA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ACC461BE-3832-4289-B4C0-4EBA15D4F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3623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E304C3D0-406B-4774-83D8-5C7C86918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FB2FD07F-79B6-438B-B72D-C8FCF930C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B9DDF727-D7F2-46C7-AE0E-AF76808BC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9516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FBE1158-0A63-4C53-9C40-7D5B69F29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A33905E-75B5-4A3E-BC9D-1D31166B5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F9D9CCB6-DDC6-425D-A8BE-90BAA4F62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5473BF65-84B5-4072-B890-C3D0B3356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CD3DBA96-9CAC-4C30-9CB6-09E1FBBEA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3B0250CB-FA7B-4463-9392-2A6EE4CB7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987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F3F6C84-BA61-4140-8D11-C40352B2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7DD81EE2-B816-445F-857B-AF488CAD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40FA6A2F-DEE7-4AC0-9344-1524CF857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DBA7C535-2529-446D-BFDF-84D65B7A9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88084378-1D6D-40A7-92D8-ACE340A25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46846477-CE44-4672-AE60-7DC504981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364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1F802654-CFF6-4AC6-88C8-21F83EFF4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2E934741-5A04-42D2-9282-BCCDB9FEC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FCE17277-72EF-4A41-8E77-6EDE08F12D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BBCED-CCE5-4E00-96A5-9787C333F07D}" type="datetimeFigureOut">
              <a:rPr lang="pl-PL" smtClean="0"/>
              <a:t>2020-02-26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3DBAF91-C91D-4DC2-A66D-C1944DFACA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31CFE57-84C6-4B37-8B29-4B9320EA4B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C85FD-033C-42DA-A424-369B6AADB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942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mailto:asiwek@stalowawola.pl" TargetMode="Externa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dszymanska@stalowawola.p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>
            <a:spLocks noGrp="1"/>
          </p:cNvSpPr>
          <p:nvPr>
            <p:ph type="ctrTitle"/>
          </p:nvPr>
        </p:nvSpPr>
        <p:spPr>
          <a:xfrm>
            <a:off x="687304" y="3597964"/>
            <a:ext cx="10817392" cy="2218635"/>
          </a:xfrm>
          <a:noFill/>
          <a:effectLst>
            <a:glow rad="127000">
              <a:schemeClr val="bg1"/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pl-PL" sz="4400" b="1" dirty="0"/>
              <a:t>Wyniki ankiety dot. planów zawodowych i życiowych maturzystów i studentów w Stalowej Woli</a:t>
            </a:r>
            <a:br>
              <a:rPr lang="pl-PL" sz="4400" b="1" dirty="0"/>
            </a:br>
            <a:r>
              <a:rPr lang="pl-PL" sz="4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/>
            </a:r>
            <a:br>
              <a:rPr lang="pl-PL" sz="4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pl-PL" sz="2700" dirty="0"/>
              <a:t>przygotowane w ramach projektu pt.:</a:t>
            </a:r>
            <a:r>
              <a:rPr lang="pl-PL" sz="3100" dirty="0"/>
              <a:t/>
            </a:r>
            <a:br>
              <a:rPr lang="pl-PL" sz="3100" dirty="0"/>
            </a:br>
            <a:r>
              <a:rPr lang="pl-PL" sz="2700" b="1" dirty="0"/>
              <a:t>MODELOWE ROZWIĄZANIA NA TRUDNE WYZWANIA</a:t>
            </a:r>
            <a:r>
              <a:rPr lang="pl-PL" sz="2700" dirty="0"/>
              <a:t/>
            </a:r>
            <a:br>
              <a:rPr lang="pl-PL" sz="2700" dirty="0"/>
            </a:br>
            <a:r>
              <a:rPr lang="pl-PL" sz="2700" dirty="0"/>
              <a:t>- Program Rozwoju Lokalnego i Instytucjonalnego Stalowej Woli</a:t>
            </a:r>
            <a:r>
              <a:rPr lang="pl-PL" sz="3100" dirty="0"/>
              <a:t/>
            </a:r>
            <a:br>
              <a:rPr lang="pl-PL" sz="3100" dirty="0"/>
            </a:br>
            <a:r>
              <a:rPr lang="pl-PL" sz="3100" dirty="0"/>
              <a:t/>
            </a:r>
            <a:br>
              <a:rPr lang="pl-PL" sz="3100" dirty="0"/>
            </a:br>
            <a:r>
              <a:rPr lang="pl-PL" sz="3100" dirty="0"/>
              <a:t>Stalowa Wola, 26.02.2020 r.</a:t>
            </a:r>
            <a:endParaRPr lang="pl-PL" sz="6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849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9B05A7AF-B29E-4DB8-AD63-897717622D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711259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1375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6B3A6455-FEA2-496E-BA86-44E779250D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955888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2365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22A4D319-5A7B-4E94-9A22-EB7BD631FD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5867679"/>
              </p:ext>
            </p:extLst>
          </p:nvPr>
        </p:nvGraphicFramePr>
        <p:xfrm>
          <a:off x="0" y="1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17979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BE42AD61-B872-45B8-B7CC-6FA50577AE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8860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1038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4CF25F8D-8428-460B-82F3-AD159B6C82ED}"/>
              </a:ext>
            </a:extLst>
          </p:cNvPr>
          <p:cNvSpPr/>
          <p:nvPr/>
        </p:nvSpPr>
        <p:spPr>
          <a:xfrm>
            <a:off x="412380" y="1073427"/>
            <a:ext cx="11553951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Młodzież z klas maturalnych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Huta Stalowa Wola - 151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Z niczym - 64 osoby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/>
              <a:t>Zielone tereny rekreacyjne, tj. park miejski, błonia nadsańskie - 56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Pomnik Patrioty  - 43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Galeria Vivo i ogólnie galerie handlowe - 43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Strefa przemysłowa - 42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Historia Centralnego Okręgu Przemysłowego, modernistyczny styl zabudowy – art </a:t>
            </a:r>
            <a:r>
              <a:rPr lang="pl-PL" sz="2200" dirty="0" err="1"/>
              <a:t>deco</a:t>
            </a:r>
            <a:r>
              <a:rPr lang="pl-PL" sz="2200" dirty="0"/>
              <a:t> - 20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Z miastem rowerów - 42 osoby,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Ze szkołą - 41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Z domem rodzinnym - 36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Ze znajomymi i przyjaciółmi - 24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Z brakiem miejsca dla młodych - 18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Z prezydentem miasta - 17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Z Miejskim Domem Kultury - 10 osób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xmlns="" id="{179A1877-A706-4398-AB15-B2B4EC459ACC}"/>
              </a:ext>
            </a:extLst>
          </p:cNvPr>
          <p:cNvSpPr txBox="1">
            <a:spLocks/>
          </p:cNvSpPr>
          <p:nvPr/>
        </p:nvSpPr>
        <p:spPr>
          <a:xfrm>
            <a:off x="791307" y="186159"/>
            <a:ext cx="10515600" cy="88726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Co wyróżnia Stalową Wolę? Co jest jej cechą charakterystyczną? </a:t>
            </a:r>
          </a:p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Z czym lub kim Ci się kojarzy?</a:t>
            </a:r>
          </a:p>
        </p:txBody>
      </p:sp>
    </p:spTree>
    <p:extLst>
      <p:ext uri="{BB962C8B-B14F-4D97-AF65-F5344CB8AC3E}">
        <p14:creationId xmlns:p14="http://schemas.microsoft.com/office/powerpoint/2010/main" val="920876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4CF25F8D-8428-460B-82F3-AD159B6C82ED}"/>
              </a:ext>
            </a:extLst>
          </p:cNvPr>
          <p:cNvSpPr/>
          <p:nvPr/>
        </p:nvSpPr>
        <p:spPr>
          <a:xfrm>
            <a:off x="412380" y="1073427"/>
            <a:ext cx="11342935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Dorośli z klas maturalnych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Huta Stalowa Wola – 9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Zielone tereny rekreacyjne, tj. park miejski, błonia nadsańskie – 7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Moje życie, tj. dzieciństwo, szkoła, dom, praca – 7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 klubem sportowym/drużyną piłkarską – 6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Brak zdania – 5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Historia Centralnego Okręgu Przemysłowego – 4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Kojarzy się z szybkim rozwojem miasta – 4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Znane osoby, tj. Justyna Steczkowska, Agata Steczkowska, Maciej Zakościelny  - 3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Galerie handlowe – 3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Fabryka felg/aluminium – 2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Kultura/Miejski Dom Kultury – 2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Osiedle Młodynie – 2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Przyjazne, spokojne miasto – 2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200" dirty="0"/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xmlns="" id="{179A1877-A706-4398-AB15-B2B4EC459ACC}"/>
              </a:ext>
            </a:extLst>
          </p:cNvPr>
          <p:cNvSpPr txBox="1">
            <a:spLocks/>
          </p:cNvSpPr>
          <p:nvPr/>
        </p:nvSpPr>
        <p:spPr>
          <a:xfrm>
            <a:off x="791307" y="186159"/>
            <a:ext cx="10515600" cy="88726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Co wyróżnia Stalową Wolę? Co jest jej cechą charakterystyczną? </a:t>
            </a:r>
            <a:b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Z czym lub kim Ci się kojarzy?</a:t>
            </a:r>
          </a:p>
        </p:txBody>
      </p:sp>
    </p:spTree>
    <p:extLst>
      <p:ext uri="{BB962C8B-B14F-4D97-AF65-F5344CB8AC3E}">
        <p14:creationId xmlns:p14="http://schemas.microsoft.com/office/powerpoint/2010/main" val="3606696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4CF25F8D-8428-460B-82F3-AD159B6C82ED}"/>
              </a:ext>
            </a:extLst>
          </p:cNvPr>
          <p:cNvSpPr/>
          <p:nvPr/>
        </p:nvSpPr>
        <p:spPr>
          <a:xfrm>
            <a:off x="412380" y="1073427"/>
            <a:ext cx="1061231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Studenci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Huta Stalowa Wola - 13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Strefa przemysłowa - 12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Kojarzy się z rozwojem - 10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 dobrą komunikacją - 7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 historią Centralnego Okręgu Przemysłowego - 5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 miastem rodzinnym - 4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 miastem rowerów - 3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 ludźmi, którzy tutaj mieszkają - 3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 możliwością studiowania - 3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Ze spokojem - 3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 klubem sportowym - 2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 zielonym miastem/otoczeniem lasów - 2 osoby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xmlns="" id="{179A1877-A706-4398-AB15-B2B4EC459ACC}"/>
              </a:ext>
            </a:extLst>
          </p:cNvPr>
          <p:cNvSpPr txBox="1">
            <a:spLocks/>
          </p:cNvSpPr>
          <p:nvPr/>
        </p:nvSpPr>
        <p:spPr>
          <a:xfrm>
            <a:off x="791307" y="186159"/>
            <a:ext cx="10515600" cy="88726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Co wyróżnia Stalową Wolę? Co jest jej cechą charakterystyczną? </a:t>
            </a:r>
            <a:b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Z czym lub kim Ci się kojarzy?</a:t>
            </a:r>
          </a:p>
        </p:txBody>
      </p:sp>
    </p:spTree>
    <p:extLst>
      <p:ext uri="{BB962C8B-B14F-4D97-AF65-F5344CB8AC3E}">
        <p14:creationId xmlns:p14="http://schemas.microsoft.com/office/powerpoint/2010/main" val="1968569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4CF25F8D-8428-460B-82F3-AD159B6C82ED}"/>
              </a:ext>
            </a:extLst>
          </p:cNvPr>
          <p:cNvSpPr/>
          <p:nvPr/>
        </p:nvSpPr>
        <p:spPr>
          <a:xfrm>
            <a:off x="412380" y="1073427"/>
            <a:ext cx="1115676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Młodzież z klas maturalnych – część I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Dostępność w mieście większej liczby różnego rodzaju atrakcji i rozrywek dla młodzieży takich jak: kluby, parki rozrywki, </a:t>
            </a:r>
            <a:r>
              <a:rPr lang="pl-PL" sz="2400" dirty="0" err="1"/>
              <a:t>aquapark</a:t>
            </a:r>
            <a:r>
              <a:rPr lang="pl-PL" sz="2400" dirty="0"/>
              <a:t>, wrotkarnia, trampolina, czy nowoczesne lokale gastronomiczne z różnorodną kuchnią (</a:t>
            </a:r>
            <a:r>
              <a:rPr lang="pl-PL" sz="2400" dirty="0" err="1"/>
              <a:t>Sturbacks</a:t>
            </a:r>
            <a:r>
              <a:rPr lang="pl-PL" sz="2400" dirty="0"/>
              <a:t>, Pizza Hut, restauracje sushi), czynne zarówno w ciągu dnia, jak i wieczorem, niezależnie od pory roku – 183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Lepszy rozwój miasta polegający na m.in. poszerzeniu oferty i poziomu szkół średnich, studiów, możliwości znalezienia pracy w różnych branżach, a także zwiększeniu liczby mieszkańców w wieku produkcyjnym – 135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Poprawa jakości komunikacji miejskiej oraz pozamiejskiej, tj. np.: zwiększenie ilości połączeń, remont dworca PKS – 67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FF0000"/>
                </a:solidFill>
              </a:rPr>
              <a:t>Brak życzeń lub brak zdania – 65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Wyższe wynagrodzenie za pracę oraz możliwość otrzymania mieszkania – 48 osób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xmlns="" id="{179A1877-A706-4398-AB15-B2B4EC459ACC}"/>
              </a:ext>
            </a:extLst>
          </p:cNvPr>
          <p:cNvSpPr txBox="1">
            <a:spLocks/>
          </p:cNvSpPr>
          <p:nvPr/>
        </p:nvSpPr>
        <p:spPr>
          <a:xfrm>
            <a:off x="791307" y="186159"/>
            <a:ext cx="10515600" cy="88726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Gdyby mogło się spełnić jedno Twoje życzenie i marzenie dotyczące Stalowej Woli, jak by ono brzmiało?</a:t>
            </a:r>
          </a:p>
        </p:txBody>
      </p:sp>
    </p:spTree>
    <p:extLst>
      <p:ext uri="{BB962C8B-B14F-4D97-AF65-F5344CB8AC3E}">
        <p14:creationId xmlns:p14="http://schemas.microsoft.com/office/powerpoint/2010/main" val="3098730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4CF25F8D-8428-460B-82F3-AD159B6C82ED}"/>
              </a:ext>
            </a:extLst>
          </p:cNvPr>
          <p:cNvSpPr/>
          <p:nvPr/>
        </p:nvSpPr>
        <p:spPr>
          <a:xfrm>
            <a:off x="412380" y="1073427"/>
            <a:ext cx="112462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Młodzież z klas maturalnych – część II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Poprawa estetyki miasta oraz budowa niezbędnej infrastruktury i budynków, tj. drogi, parkingi, biurowce, fontanny, pomniki – 42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Rozbudowa infrastruktury sportowej oraz rozszerzenie oferty zajęć sportowych dla młodzieży – 35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Dbałość o środowisko naturalne w mieście, tj. m.in. czyste powietrze, dużą ilość zieleni w tym drzew, niezaśmiecanie, dostępność miejsc do wypoczynku na świeżym powietrzu – 22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Większa liczba lepszych galerii handlowych oraz ekskluzywnych sklepów odzieżowych, dotychczas dostępnych tylko w większych miastach – 21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Zwiększenie liczby wydarzeń kulturalnych i atrakcji turystycznych w mieście – 21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Bezpieczeństwo w mieście i skuteczne działanie odpowiednich służb porządkowych – 20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Chęć wyprowadzki z miasta – 17 osób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xmlns="" id="{179A1877-A706-4398-AB15-B2B4EC459ACC}"/>
              </a:ext>
            </a:extLst>
          </p:cNvPr>
          <p:cNvSpPr txBox="1">
            <a:spLocks/>
          </p:cNvSpPr>
          <p:nvPr/>
        </p:nvSpPr>
        <p:spPr>
          <a:xfrm>
            <a:off x="791307" y="186159"/>
            <a:ext cx="10515600" cy="88726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Gdyby mogło się spełnić jedno Twoje życzenie i marzenie dotyczące Stalowej Woli, jak by ono brzmiało?</a:t>
            </a:r>
          </a:p>
        </p:txBody>
      </p:sp>
    </p:spTree>
    <p:extLst>
      <p:ext uri="{BB962C8B-B14F-4D97-AF65-F5344CB8AC3E}">
        <p14:creationId xmlns:p14="http://schemas.microsoft.com/office/powerpoint/2010/main" val="835752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4CF25F8D-8428-460B-82F3-AD159B6C82ED}"/>
              </a:ext>
            </a:extLst>
          </p:cNvPr>
          <p:cNvSpPr/>
          <p:nvPr/>
        </p:nvSpPr>
        <p:spPr>
          <a:xfrm>
            <a:off x="412380" y="1073427"/>
            <a:ext cx="112462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Dorośli z klas maturalnych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Możliwość znalezienia pracy i wyższych zarobków – 9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Dostępność w mieście większej ilości różnego rodzaju miejsc spotkań i rozrywki, np. kręgielnia, park trampolin, galerie handlowe – 8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Rozwój i rozbudowa miasta oraz renowacja zaniedbanych miejsc – 5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Brak życzeń lub brak zdania – 17 osób</a:t>
            </a:r>
          </a:p>
          <a:p>
            <a:pPr lvl="0"/>
            <a:r>
              <a:rPr lang="pl-PL" sz="2400" b="1" dirty="0"/>
              <a:t>Studenci: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Lepsze oferty pracy po studiach/dla inżynierów -14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Szersza oferta kierunków studiów -7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Powstanie w Stalowej Woli miejskiego zoo - 6 osób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Więcej atrakcyjnych miejsc spotkań dla młodych - 4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Poprawa komunikacji miejskiej - 3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Powstanie/remont starówki - 2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Poprawa jakości powietrza - 2 osoby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400" dirty="0"/>
              <a:t>Lepsze wyniki sportowe Stali Stalowa Wola - 2 osoby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xmlns="" id="{179A1877-A706-4398-AB15-B2B4EC459ACC}"/>
              </a:ext>
            </a:extLst>
          </p:cNvPr>
          <p:cNvSpPr txBox="1">
            <a:spLocks/>
          </p:cNvSpPr>
          <p:nvPr/>
        </p:nvSpPr>
        <p:spPr>
          <a:xfrm>
            <a:off x="791307" y="186159"/>
            <a:ext cx="10515600" cy="88726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Gdyby mogło się spełnić jedno Twoje życzenie i marzenie dotyczące Stalowej Woli, jak by ono brzmiało?</a:t>
            </a:r>
          </a:p>
        </p:txBody>
      </p:sp>
    </p:spTree>
    <p:extLst>
      <p:ext uri="{BB962C8B-B14F-4D97-AF65-F5344CB8AC3E}">
        <p14:creationId xmlns:p14="http://schemas.microsoft.com/office/powerpoint/2010/main" val="3861196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4853300-354B-4ACF-B3A5-E8861063D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Projekt: „MODELOWE ROZWIĄZANIA NA TRUDNE WYZWANIA </a:t>
            </a:r>
            <a:b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- Program Rozwoju Lokalnego i Instytucjonalnego Stalowej Woli”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7E6DBA9-8706-4DC4-869B-BF4A36F81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47" y="1343818"/>
            <a:ext cx="11465168" cy="483314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b="1" dirty="0">
                <a:solidFill>
                  <a:srgbClr val="C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Stalowa Wola znalazła się w gronie 54 miast, których zarysy projektu zostały wybrane do II-go etapu konkursu „Rozwój Lokalny” </a:t>
            </a:r>
            <a:br>
              <a:rPr lang="pl-PL" b="1" dirty="0">
                <a:solidFill>
                  <a:srgbClr val="C00000"/>
                </a:solidFill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dirty="0">
                <a:ea typeface="Calibri" panose="020F0502020204030204" pitchFamily="34" charset="0"/>
                <a:cs typeface="Calibri" panose="020F0502020204030204" pitchFamily="34" charset="0"/>
              </a:rPr>
              <a:t>zorganizowanego przez Ministerstwo Funduszy i Polityki Regionalnej. </a:t>
            </a:r>
            <a:br>
              <a:rPr lang="pl-PL" dirty="0"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l-PL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b="1" dirty="0">
                <a:solidFill>
                  <a:srgbClr val="C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Dzięki temu ma szansę na pozyskanie </a:t>
            </a:r>
          </a:p>
          <a:p>
            <a:pPr marL="0" indent="0" algn="ctr">
              <a:buNone/>
            </a:pPr>
            <a:r>
              <a:rPr lang="pl-PL" sz="4300" b="1" dirty="0">
                <a:solidFill>
                  <a:srgbClr val="C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ponad 40 mln złotych </a:t>
            </a:r>
          </a:p>
          <a:p>
            <a:pPr marL="0" indent="0" algn="ctr">
              <a:buNone/>
            </a:pPr>
            <a:r>
              <a:rPr lang="pl-PL" dirty="0">
                <a:ea typeface="Calibri" panose="020F0502020204030204" pitchFamily="34" charset="0"/>
                <a:cs typeface="Calibri" panose="020F0502020204030204" pitchFamily="34" charset="0"/>
              </a:rPr>
              <a:t>ze środków Mechanizmu Finansowego EOG i Norweskiego Mechanizmu Finansowego 2014-2021 na realizację działań ukierunkowanych na rozwój miasta </a:t>
            </a:r>
            <a:br>
              <a:rPr lang="pl-PL" dirty="0"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dirty="0">
                <a:ea typeface="Calibri" panose="020F0502020204030204" pitchFamily="34" charset="0"/>
                <a:cs typeface="Calibri" panose="020F0502020204030204" pitchFamily="34" charset="0"/>
              </a:rPr>
              <a:t>i niwelowanie dotykających go problemów. 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Obecnie trwa drugi etap konkursu, niezbędny na przeprowadzenie prac badawczych, wykonanie pogłębionej diagnozy problemów, prowadzenie dialogu społecznego </a:t>
            </a:r>
            <a:br>
              <a:rPr lang="pl-PL" dirty="0"/>
            </a:br>
            <a:r>
              <a:rPr lang="pl-PL" dirty="0"/>
              <a:t>z mieszkańcami oraz zidentyfikowanie celów i kierunków rozwoju lokalnego. </a:t>
            </a:r>
            <a:endParaRPr lang="pl-PL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849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92BECB00-5767-4A1B-A073-48C6462E33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930903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95920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4D61A849-AD29-405A-BABA-3EF12D666C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1911321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6210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C9E37262-C1D4-4154-A3B1-E800449C4B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895558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47336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EE07B30D-F2D9-4AB8-90AF-FC785381E8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3821737"/>
              </p:ext>
            </p:extLst>
          </p:nvPr>
        </p:nvGraphicFramePr>
        <p:xfrm>
          <a:off x="0" y="0"/>
          <a:ext cx="12192000" cy="6822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062783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3D2A4E30-E6C5-4EB9-8D27-E720A5A7FC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584151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319843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D00FE61D-D3C2-42E5-B986-D2DFBB81E3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0739570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37915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5B68580E-A794-4F2C-A2A3-EF371E94A6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602737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74933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44937210-977F-4334-9F89-B51B267356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7164027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671003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419EE4CF-5CD5-443D-85AC-1B7D592E9C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965787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031864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77114039-5279-494B-BE78-8B23FF465E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516286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86331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wias klamrowy otwierający 1">
            <a:extLst>
              <a:ext uri="{FF2B5EF4-FFF2-40B4-BE49-F238E27FC236}">
                <a16:creationId xmlns:a16="http://schemas.microsoft.com/office/drawing/2014/main" xmlns="" id="{B9E63051-062E-4D01-875B-315288C37FA2}"/>
              </a:ext>
            </a:extLst>
          </p:cNvPr>
          <p:cNvSpPr/>
          <p:nvPr/>
        </p:nvSpPr>
        <p:spPr>
          <a:xfrm rot="16200000">
            <a:off x="7442994" y="2280444"/>
            <a:ext cx="400050" cy="7256462"/>
          </a:xfrm>
          <a:prstGeom prst="leftBrace">
            <a:avLst>
              <a:gd name="adj1" fmla="val 55441"/>
              <a:gd name="adj2" fmla="val 50000"/>
            </a:avLst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lvl1pPr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180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1" name="Prostokąt: zaokrąglone rogi 30">
            <a:extLst>
              <a:ext uri="{FF2B5EF4-FFF2-40B4-BE49-F238E27FC236}">
                <a16:creationId xmlns:a16="http://schemas.microsoft.com/office/drawing/2014/main" xmlns="" id="{7B87A86A-6B4F-436A-8B21-5DC0E9D9698D}"/>
              </a:ext>
            </a:extLst>
          </p:cNvPr>
          <p:cNvSpPr/>
          <p:nvPr/>
        </p:nvSpPr>
        <p:spPr>
          <a:xfrm>
            <a:off x="4164013" y="1503363"/>
            <a:ext cx="1922462" cy="421322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18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32" name="Prostokąt: zaokrąglone rogi 31">
            <a:extLst>
              <a:ext uri="{FF2B5EF4-FFF2-40B4-BE49-F238E27FC236}">
                <a16:creationId xmlns:a16="http://schemas.microsoft.com/office/drawing/2014/main" xmlns="" id="{7D362335-DF73-4D12-AFA7-109AE2C9D80F}"/>
              </a:ext>
            </a:extLst>
          </p:cNvPr>
          <p:cNvSpPr/>
          <p:nvPr/>
        </p:nvSpPr>
        <p:spPr>
          <a:xfrm>
            <a:off x="6272213" y="1520825"/>
            <a:ext cx="1908175" cy="421322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18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4B72DF13-A559-4C87-84AE-5D9FDCDED3B1}"/>
              </a:ext>
            </a:extLst>
          </p:cNvPr>
          <p:cNvGraphicFramePr/>
          <p:nvPr/>
        </p:nvGraphicFramePr>
        <p:xfrm>
          <a:off x="2843961" y="1339007"/>
          <a:ext cx="6651493" cy="4179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413" name="pole tekstowe 2">
            <a:extLst>
              <a:ext uri="{FF2B5EF4-FFF2-40B4-BE49-F238E27FC236}">
                <a16:creationId xmlns:a16="http://schemas.microsoft.com/office/drawing/2014/main" xmlns="" id="{6BA8AB93-5E45-4407-A78E-61AA92BAF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0" y="6257925"/>
            <a:ext cx="5335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C00000"/>
                </a:solidFill>
                <a:cs typeface="Arial" panose="020B0604020202020204" pitchFamily="34" charset="0"/>
              </a:rPr>
              <a:t>DORADZTWO ZMP </a:t>
            </a:r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xmlns="" id="{D64435D5-4B3E-411F-9D34-B7B1BDB660F8}"/>
              </a:ext>
            </a:extLst>
          </p:cNvPr>
          <p:cNvSpPr/>
          <p:nvPr/>
        </p:nvSpPr>
        <p:spPr>
          <a:xfrm>
            <a:off x="930275" y="1516063"/>
            <a:ext cx="2387600" cy="419258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18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xmlns="" id="{407973A0-EF99-4E97-BED7-03FCA3F2E185}"/>
              </a:ext>
            </a:extLst>
          </p:cNvPr>
          <p:cNvSpPr/>
          <p:nvPr/>
        </p:nvSpPr>
        <p:spPr>
          <a:xfrm>
            <a:off x="8747125" y="1549400"/>
            <a:ext cx="2386013" cy="421322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18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17416" name="Grafika 10" descr="Miasto">
            <a:extLst>
              <a:ext uri="{FF2B5EF4-FFF2-40B4-BE49-F238E27FC236}">
                <a16:creationId xmlns:a16="http://schemas.microsoft.com/office/drawing/2014/main" xmlns="" id="{B18E6AA2-61C4-4C15-829D-FA1DA58999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225" y="3186113"/>
            <a:ext cx="2008188" cy="200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Grafika 17" descr="Dokument">
            <a:extLst>
              <a:ext uri="{FF2B5EF4-FFF2-40B4-BE49-F238E27FC236}">
                <a16:creationId xmlns:a16="http://schemas.microsoft.com/office/drawing/2014/main" xmlns="" id="{2BD7BDE2-61E9-4F85-82A4-80D053DD56F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8" y="3473450"/>
            <a:ext cx="1782762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Grafika 23" descr="Drzewo liściaste">
            <a:extLst>
              <a:ext uri="{FF2B5EF4-FFF2-40B4-BE49-F238E27FC236}">
                <a16:creationId xmlns:a16="http://schemas.microsoft.com/office/drawing/2014/main" xmlns="" id="{D792A7CA-8AD6-4CF4-8B90-D94CD738977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822700"/>
            <a:ext cx="11176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Grafika 25" descr="Fabryka">
            <a:extLst>
              <a:ext uri="{FF2B5EF4-FFF2-40B4-BE49-F238E27FC236}">
                <a16:creationId xmlns:a16="http://schemas.microsoft.com/office/drawing/2014/main" xmlns="" id="{478BDB09-C73F-4061-80D2-4A674A6BC46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613" y="2163763"/>
            <a:ext cx="1227137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0" name="pole tekstowe 33">
            <a:extLst>
              <a:ext uri="{FF2B5EF4-FFF2-40B4-BE49-F238E27FC236}">
                <a16:creationId xmlns:a16="http://schemas.microsoft.com/office/drawing/2014/main" xmlns="" id="{78F6F40D-7162-4E5B-A715-69DF9DBB7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5013" y="4960938"/>
            <a:ext cx="16462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3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PRL </a:t>
            </a:r>
          </a:p>
        </p:txBody>
      </p:sp>
      <p:sp>
        <p:nvSpPr>
          <p:cNvPr id="17421" name="pole tekstowe 34">
            <a:extLst>
              <a:ext uri="{FF2B5EF4-FFF2-40B4-BE49-F238E27FC236}">
                <a16:creationId xmlns:a16="http://schemas.microsoft.com/office/drawing/2014/main" xmlns="" id="{E9C13DA4-8F59-466F-B20B-564F9CBE7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8975" y="4994275"/>
            <a:ext cx="841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3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 </a:t>
            </a:r>
          </a:p>
        </p:txBody>
      </p:sp>
      <p:sp>
        <p:nvSpPr>
          <p:cNvPr id="17422" name="pole tekstowe 37">
            <a:extLst>
              <a:ext uri="{FF2B5EF4-FFF2-40B4-BE49-F238E27FC236}">
                <a16:creationId xmlns:a16="http://schemas.microsoft.com/office/drawing/2014/main" xmlns="" id="{3D67A31A-FF91-460E-A5DA-445A81B40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775" y="2144713"/>
            <a:ext cx="212883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WDROŻENIE PRL I PRI </a:t>
            </a:r>
          </a:p>
        </p:txBody>
      </p:sp>
      <p:sp>
        <p:nvSpPr>
          <p:cNvPr id="17423" name="pole tekstowe 38">
            <a:extLst>
              <a:ext uri="{FF2B5EF4-FFF2-40B4-BE49-F238E27FC236}">
                <a16:creationId xmlns:a16="http://schemas.microsoft.com/office/drawing/2014/main" xmlns="" id="{EE94EB9E-74C4-4451-A65E-0500ED9FA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2144713"/>
            <a:ext cx="2181225" cy="9540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ZARYS PROJEKTU </a:t>
            </a:r>
          </a:p>
        </p:txBody>
      </p:sp>
      <p:sp>
        <p:nvSpPr>
          <p:cNvPr id="41" name="pole tekstowe 40">
            <a:extLst>
              <a:ext uri="{FF2B5EF4-FFF2-40B4-BE49-F238E27FC236}">
                <a16:creationId xmlns:a16="http://schemas.microsoft.com/office/drawing/2014/main" xmlns="" id="{FC6977F6-F50D-465D-8443-78518478001C}"/>
              </a:ext>
            </a:extLst>
          </p:cNvPr>
          <p:cNvSpPr txBox="1"/>
          <p:nvPr/>
        </p:nvSpPr>
        <p:spPr>
          <a:xfrm>
            <a:off x="1128713" y="1109663"/>
            <a:ext cx="2438400" cy="3698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 ETAP -213 MIAST</a:t>
            </a:r>
          </a:p>
        </p:txBody>
      </p:sp>
      <p:sp>
        <p:nvSpPr>
          <p:cNvPr id="42" name="pole tekstowe 41">
            <a:extLst>
              <a:ext uri="{FF2B5EF4-FFF2-40B4-BE49-F238E27FC236}">
                <a16:creationId xmlns:a16="http://schemas.microsoft.com/office/drawing/2014/main" xmlns="" id="{3112A407-68D6-48D5-B478-A7B4F8FD45BF}"/>
              </a:ext>
            </a:extLst>
          </p:cNvPr>
          <p:cNvSpPr txBox="1"/>
          <p:nvPr/>
        </p:nvSpPr>
        <p:spPr>
          <a:xfrm>
            <a:off x="5307711" y="1130413"/>
            <a:ext cx="2437716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b="1" dirty="0">
                <a:ln>
                  <a:solidFill>
                    <a:schemeClr val="bg1"/>
                  </a:solidFill>
                </a:ln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II ETAP – 54 MIASTA  </a:t>
            </a:r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xmlns="" id="{CDD0BE74-F246-445D-9B81-7438B06D14F8}"/>
              </a:ext>
            </a:extLst>
          </p:cNvPr>
          <p:cNvSpPr txBox="1"/>
          <p:nvPr/>
        </p:nvSpPr>
        <p:spPr>
          <a:xfrm>
            <a:off x="8833342" y="1146511"/>
            <a:ext cx="2437716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b="1" dirty="0">
                <a:ln>
                  <a:solidFill>
                    <a:schemeClr val="bg1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III ETAP – 15 MIAST </a:t>
            </a:r>
          </a:p>
        </p:txBody>
      </p:sp>
      <p:sp>
        <p:nvSpPr>
          <p:cNvPr id="17427" name="pole tekstowe 4">
            <a:extLst>
              <a:ext uri="{FF2B5EF4-FFF2-40B4-BE49-F238E27FC236}">
                <a16:creationId xmlns:a16="http://schemas.microsoft.com/office/drawing/2014/main" xmlns="" id="{500E946B-9238-4D1C-9ADD-75F8C87FF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88925"/>
            <a:ext cx="7318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58595B"/>
                </a:solidFill>
                <a:latin typeface="Tahoma" panose="020B0604030504040204" pitchFamily="34" charset="0"/>
                <a:ea typeface="Roboto Light" panose="02000000000000000000"/>
                <a:cs typeface="Roboto Light" panose="0200000000000000000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KONKURS W RAMACH PROGRAMU „ROZWÓJ LOKALNY” </a:t>
            </a:r>
          </a:p>
        </p:txBody>
      </p:sp>
      <p:pic>
        <p:nvPicPr>
          <p:cNvPr id="17428" name="Grafika 7" descr="Użytkownicy">
            <a:extLst>
              <a:ext uri="{FF2B5EF4-FFF2-40B4-BE49-F238E27FC236}">
                <a16:creationId xmlns:a16="http://schemas.microsoft.com/office/drawing/2014/main" xmlns="" id="{B83B0B62-9D73-4C2B-BFED-2234E2A6F62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1050" y="4605338"/>
            <a:ext cx="122555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9" name="Grafika 13" descr="Dostęp uniwersalny">
            <a:extLst>
              <a:ext uri="{FF2B5EF4-FFF2-40B4-BE49-F238E27FC236}">
                <a16:creationId xmlns:a16="http://schemas.microsoft.com/office/drawing/2014/main" xmlns="" id="{0B19EC10-694E-4A09-9B6D-756449E6F75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2268538"/>
            <a:ext cx="1357313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12EE4496-4AE9-4772-8C88-FB785C1029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3136017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02534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C248AF06-C92A-4B57-BA4D-3683F421D4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220619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64081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C9002FEC-47ED-46A6-B661-7BB3AC19D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766110"/>
              </p:ext>
            </p:extLst>
          </p:nvPr>
        </p:nvGraphicFramePr>
        <p:xfrm>
          <a:off x="0" y="1"/>
          <a:ext cx="12191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87209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01C40F48-E661-4B26-BA48-6AFEAF4C56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484368"/>
              </p:ext>
            </p:extLst>
          </p:nvPr>
        </p:nvGraphicFramePr>
        <p:xfrm>
          <a:off x="1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94383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CF2F6EA8-F2A5-4449-9C06-71E9BBF64E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818073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66200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D12B4F61-1E67-4636-BFD5-85B788FAFB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493991"/>
              </p:ext>
            </p:extLst>
          </p:nvPr>
        </p:nvGraphicFramePr>
        <p:xfrm>
          <a:off x="0" y="1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910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EF811142-3887-4EE1-AFA8-EB26E7F0C1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839163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186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941043CC-53EC-468A-86CD-FF5601B613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0491173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385136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3384FF1F-7DBF-4909-A514-E2FC4A4DEC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9177365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258212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2EBEBCD7-FCF6-4578-8129-5CE4C524A9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567645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13898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7E6DBA9-8706-4DC4-869B-BF4A36F81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554" y="1676155"/>
            <a:ext cx="10143392" cy="4351338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pl-PL" b="1" dirty="0">
                <a:ea typeface="Calibri" panose="020F0502020204030204" pitchFamily="34" charset="0"/>
                <a:cs typeface="Calibri" panose="020F0502020204030204" pitchFamily="34" charset="0"/>
              </a:rPr>
              <a:t>Istotnym elementem realizowanego procesu diagnostycznego, była ankieta dot. planów zawodowych i edukacyjnych maturzystów </a:t>
            </a:r>
            <a:br>
              <a:rPr lang="pl-PL" b="1" dirty="0"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ea typeface="Calibri" panose="020F0502020204030204" pitchFamily="34" charset="0"/>
                <a:cs typeface="Calibri" panose="020F0502020204030204" pitchFamily="34" charset="0"/>
              </a:rPr>
              <a:t>i studentów w Stalowej Woli, przeprowadzona w okresie 3-14 luty 2020 r.</a:t>
            </a:r>
          </a:p>
          <a:p>
            <a:pPr marL="0" indent="0" algn="ctr">
              <a:buNone/>
            </a:pPr>
            <a:endParaRPr lang="pl-PL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b="1" dirty="0">
                <a:ea typeface="Calibri" panose="020F0502020204030204" pitchFamily="34" charset="0"/>
                <a:cs typeface="Calibri" panose="020F0502020204030204" pitchFamily="34" charset="0"/>
              </a:rPr>
              <a:t>W ankiecie </a:t>
            </a:r>
            <a:r>
              <a:rPr lang="pl-PL" b="1">
                <a:ea typeface="Calibri" panose="020F0502020204030204" pitchFamily="34" charset="0"/>
                <a:cs typeface="Calibri" panose="020F0502020204030204" pitchFamily="34" charset="0"/>
              </a:rPr>
              <a:t>wzięli </a:t>
            </a:r>
            <a:r>
              <a:rPr lang="pl-PL" b="1" smtClean="0">
                <a:ea typeface="Calibri" panose="020F0502020204030204" pitchFamily="34" charset="0"/>
                <a:cs typeface="Calibri" panose="020F0502020204030204" pitchFamily="34" charset="0"/>
              </a:rPr>
              <a:t>udział uczniowie/słuchacze/studenci </a:t>
            </a:r>
            <a:r>
              <a:rPr lang="pl-PL" b="1" dirty="0">
                <a:ea typeface="Calibri" panose="020F0502020204030204" pitchFamily="34" charset="0"/>
                <a:cs typeface="Calibri" panose="020F0502020204030204" pitchFamily="34" charset="0"/>
              </a:rPr>
              <a:t>12 podmiotów </a:t>
            </a:r>
            <a:br>
              <a:rPr lang="pl-PL" b="1" dirty="0"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ea typeface="Calibri" panose="020F0502020204030204" pitchFamily="34" charset="0"/>
                <a:cs typeface="Calibri" panose="020F0502020204030204" pitchFamily="34" charset="0"/>
              </a:rPr>
              <a:t>o charakterze edukacyjnym, w tym:</a:t>
            </a:r>
          </a:p>
          <a:p>
            <a:r>
              <a:rPr lang="pl-PL" b="1" u="sng" dirty="0">
                <a:ea typeface="Calibri" panose="020F0502020204030204" pitchFamily="34" charset="0"/>
                <a:cs typeface="Calibri" panose="020F0502020204030204" pitchFamily="34" charset="0"/>
              </a:rPr>
              <a:t>746 uczniów z klas maturalnych</a:t>
            </a:r>
            <a:r>
              <a:rPr lang="pl-PL" b="1" dirty="0"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dirty="0">
                <a:ea typeface="Calibri" panose="020F0502020204030204" pitchFamily="34" charset="0"/>
                <a:cs typeface="Calibri" panose="020F0502020204030204" pitchFamily="34" charset="0"/>
              </a:rPr>
              <a:t>szkół ponadpodstawowych dla młodzieży – 66% badanej populacji (spośród 1134 os.),</a:t>
            </a:r>
          </a:p>
          <a:p>
            <a:r>
              <a:rPr lang="pl-PL" b="1" u="sng" dirty="0">
                <a:ea typeface="Calibri" panose="020F0502020204030204" pitchFamily="34" charset="0"/>
                <a:cs typeface="Calibri" panose="020F0502020204030204" pitchFamily="34" charset="0"/>
              </a:rPr>
              <a:t>55 słuchaczy z klas maturalnych</a:t>
            </a:r>
            <a:r>
              <a:rPr lang="pl-PL" dirty="0">
                <a:ea typeface="Calibri" panose="020F0502020204030204" pitchFamily="34" charset="0"/>
                <a:cs typeface="Calibri" panose="020F0502020204030204" pitchFamily="34" charset="0"/>
              </a:rPr>
              <a:t>, szkół ponadpodstawowych dla dorosłych (spośród 105 os.) – 52,38 % badanej populacji,</a:t>
            </a:r>
          </a:p>
          <a:p>
            <a:r>
              <a:rPr lang="pl-PL" b="1" u="sng" dirty="0">
                <a:ea typeface="Calibri" panose="020F0502020204030204" pitchFamily="34" charset="0"/>
                <a:cs typeface="Calibri" panose="020F0502020204030204" pitchFamily="34" charset="0"/>
              </a:rPr>
              <a:t>58 studentów ostatnich roczników studiów </a:t>
            </a:r>
            <a:r>
              <a:rPr lang="pl-PL" dirty="0">
                <a:ea typeface="Calibri" panose="020F0502020204030204" pitchFamily="34" charset="0"/>
                <a:cs typeface="Calibri" panose="020F0502020204030204" pitchFamily="34" charset="0"/>
              </a:rPr>
              <a:t>na kierunkach prowadzonych w Stalowej Woli (spośród 121 os.) – 47,93 % badanej populacji.</a:t>
            </a:r>
          </a:p>
          <a:p>
            <a:endParaRPr lang="pl-PL" b="1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xmlns="" id="{33FE5121-75C5-4F44-9CA6-EDFA3148B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Projekt: „MODELOWE ROZWIĄZANIA NA TRUDNE WYZWANIA </a:t>
            </a:r>
            <a:b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- Program Rozwoju Lokalnego i Instytucjonalnego Stalowej Woli”</a:t>
            </a:r>
          </a:p>
        </p:txBody>
      </p:sp>
    </p:spTree>
    <p:extLst>
      <p:ext uri="{BB962C8B-B14F-4D97-AF65-F5344CB8AC3E}">
        <p14:creationId xmlns:p14="http://schemas.microsoft.com/office/powerpoint/2010/main" val="38204876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28A6087F-24CB-483C-B078-19224DA5D8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1903920"/>
              </p:ext>
            </p:extLst>
          </p:nvPr>
        </p:nvGraphicFramePr>
        <p:xfrm>
          <a:off x="0" y="-1"/>
          <a:ext cx="12192000" cy="6778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77102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FD9909B1-C499-4E84-8E34-C4F6278A0F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3202116"/>
              </p:ext>
            </p:extLst>
          </p:nvPr>
        </p:nvGraphicFramePr>
        <p:xfrm>
          <a:off x="0" y="0"/>
          <a:ext cx="12192000" cy="6787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38232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0500BC25-6B0E-427A-9E1C-25A4D2BB8A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3385024"/>
              </p:ext>
            </p:extLst>
          </p:nvPr>
        </p:nvGraphicFramePr>
        <p:xfrm>
          <a:off x="0" y="0"/>
          <a:ext cx="12192000" cy="6796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91823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578C2771-C154-498B-9A58-49001BC438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441554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326181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64A36779-7E02-4936-BD96-3C865DF4EC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243846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638727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03A30273-5950-4B87-8118-5601EDCA0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8802043"/>
              </p:ext>
            </p:extLst>
          </p:nvPr>
        </p:nvGraphicFramePr>
        <p:xfrm>
          <a:off x="0" y="0"/>
          <a:ext cx="1206304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08357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D617F6C5-A352-4DE1-B43A-6E03D52257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11040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489723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4CF25F8D-8428-460B-82F3-AD159B6C82ED}"/>
              </a:ext>
            </a:extLst>
          </p:cNvPr>
          <p:cNvSpPr/>
          <p:nvPr/>
        </p:nvSpPr>
        <p:spPr>
          <a:xfrm>
            <a:off x="861645" y="1767082"/>
            <a:ext cx="10612315" cy="4679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Wyniki ankiety zostaną wysłane do Państwa pod koniec dnia, </a:t>
            </a:r>
            <a:br>
              <a:rPr lang="pl-PL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drogą mailową na adres podany w liście obecności</a:t>
            </a:r>
            <a:r>
              <a:rPr lang="pl-PL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Wyniki będą zawierać: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plik WORD z raportem z pytań zamkniętych ankiety,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plik Excel ze wszystkimi odpowiedziami respondentów, w tym na wolne pytania, umożliwiający także analizę wyników ankiety w kontekście danej szkoły.</a:t>
            </a:r>
            <a:endParaRPr lang="pl-PL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xmlns="" id="{179A1877-A706-4398-AB15-B2B4EC459ACC}"/>
              </a:ext>
            </a:extLst>
          </p:cNvPr>
          <p:cNvSpPr txBox="1">
            <a:spLocks/>
          </p:cNvSpPr>
          <p:nvPr/>
        </p:nvSpPr>
        <p:spPr>
          <a:xfrm>
            <a:off x="791307" y="186158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Projekt: „MODELOWE ROZWIĄZANIA NA TRUDNE WYZWANIA </a:t>
            </a:r>
            <a:b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- Program Rozwoju Lokalnego i Instytucjonalnego Stalowej Woli”</a:t>
            </a:r>
          </a:p>
        </p:txBody>
      </p:sp>
    </p:spTree>
    <p:extLst>
      <p:ext uri="{BB962C8B-B14F-4D97-AF65-F5344CB8AC3E}">
        <p14:creationId xmlns:p14="http://schemas.microsoft.com/office/powerpoint/2010/main" val="275422148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4CF25F8D-8428-460B-82F3-AD159B6C82ED}"/>
              </a:ext>
            </a:extLst>
          </p:cNvPr>
          <p:cNvSpPr/>
          <p:nvPr/>
        </p:nvSpPr>
        <p:spPr>
          <a:xfrm>
            <a:off x="791307" y="1739226"/>
            <a:ext cx="10612315" cy="5118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DZIĘKUJĘ ZA UWAGĘ I ZAANGAŻOWANIE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proces ankietyzacji uczniów, słuchaczy, studentów.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pl-PL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Dane kontaktowe w sprawie ankiety i projektu:</a:t>
            </a:r>
          </a:p>
          <a:p>
            <a:pPr algn="ctr">
              <a:spcAft>
                <a:spcPts val="800"/>
              </a:spcAft>
            </a:pPr>
            <a:r>
              <a:rPr lang="pl-PL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Referat Pozyskiwania Funduszy, pok. nr 6 i 34</a:t>
            </a:r>
          </a:p>
          <a:p>
            <a:pPr algn="ctr">
              <a:spcAft>
                <a:spcPts val="800"/>
              </a:spcAft>
            </a:pPr>
            <a:r>
              <a:rPr lang="pl-PL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tel. 15 643 35 82, 15 643 34 43</a:t>
            </a:r>
          </a:p>
          <a:p>
            <a:pPr algn="ctr">
              <a:spcAft>
                <a:spcPts val="800"/>
              </a:spcAft>
            </a:pPr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asiwek@stalowawola.pl</a:t>
            </a:r>
            <a:endParaRPr lang="pl-PL" sz="28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dszymanska@stalowawola.pl</a:t>
            </a:r>
            <a:endParaRPr lang="pl-PL" sz="28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l-PL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xmlns="" id="{179A1877-A706-4398-AB15-B2B4EC459ACC}"/>
              </a:ext>
            </a:extLst>
          </p:cNvPr>
          <p:cNvSpPr txBox="1">
            <a:spLocks/>
          </p:cNvSpPr>
          <p:nvPr/>
        </p:nvSpPr>
        <p:spPr>
          <a:xfrm>
            <a:off x="791307" y="186158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Projekt: „MODELOWE ROZWIĄZANIA NA TRUDNE WYZWANIA </a:t>
            </a:r>
            <a:b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- Program Rozwoju Lokalnego i Instytucjonalnego Stalowej Woli”</a:t>
            </a:r>
          </a:p>
        </p:txBody>
      </p:sp>
    </p:spTree>
    <p:extLst>
      <p:ext uri="{BB962C8B-B14F-4D97-AF65-F5344CB8AC3E}">
        <p14:creationId xmlns:p14="http://schemas.microsoft.com/office/powerpoint/2010/main" val="1139277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A5906DAA-4C03-49F5-B3B7-3FFD4CCFFC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457403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3640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4CF25F8D-8428-460B-82F3-AD159B6C82ED}"/>
              </a:ext>
            </a:extLst>
          </p:cNvPr>
          <p:cNvSpPr/>
          <p:nvPr/>
        </p:nvSpPr>
        <p:spPr>
          <a:xfrm>
            <a:off x="1157815" y="1533309"/>
            <a:ext cx="10612315" cy="4729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Wyjaśnienie:</a:t>
            </a: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Studenci ostatnich roczników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to studenci na ostatnim roku studiów, na kierunkach prowadzonych w Stalowej Woli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Dorośli z klas maturalnych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to słuchacze szkół ponadpodstawowych dla dorosłych, którzy w 2020 r. będą zdawać maturę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Młodzież z klas maturalnych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to uczniowie szkół ponadpodstawowych dla dorosłych, którzy w 2020 r. będą zdawać maturę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pl-PL" sz="24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Odpowiedzi prezentowane na wykresach w wartościach procentowych odnoszą się do wszystkich osób, które wypełniły ankietę (a nie wyłącznie do osób, które odpowiedziały na dane pytanie).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xmlns="" id="{179A1877-A706-4398-AB15-B2B4EC459ACC}"/>
              </a:ext>
            </a:extLst>
          </p:cNvPr>
          <p:cNvSpPr txBox="1">
            <a:spLocks/>
          </p:cNvSpPr>
          <p:nvPr/>
        </p:nvSpPr>
        <p:spPr>
          <a:xfrm>
            <a:off x="791307" y="186158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Projekt: „MODELOWE ROZWIĄZANIA NA TRUDNE WYZWANIA </a:t>
            </a:r>
            <a:b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</a:br>
            <a:r>
              <a:rPr lang="pl-PL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- Program Rozwoju Lokalnego i Instytucjonalnego Stalowej Woli”</a:t>
            </a:r>
          </a:p>
        </p:txBody>
      </p:sp>
    </p:spTree>
    <p:extLst>
      <p:ext uri="{BB962C8B-B14F-4D97-AF65-F5344CB8AC3E}">
        <p14:creationId xmlns:p14="http://schemas.microsoft.com/office/powerpoint/2010/main" val="2332498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1F8ACF65-1449-4B69-A42C-894CC65AF7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3979342"/>
              </p:ext>
            </p:extLst>
          </p:nvPr>
        </p:nvGraphicFramePr>
        <p:xfrm>
          <a:off x="0" y="1362807"/>
          <a:ext cx="12191999" cy="4132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6713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D3DAABEE-DC89-4D3F-B727-53D6D0FCEF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911984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87630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69AAD49B-1CBC-48FB-9885-A39F539CAC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490417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7602445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1515</Words>
  <Application>Microsoft Office PowerPoint</Application>
  <PresentationFormat>Panoramiczny</PresentationFormat>
  <Paragraphs>233</Paragraphs>
  <Slides>48</Slides>
  <Notes>48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48</vt:i4>
      </vt:variant>
    </vt:vector>
  </HeadingPairs>
  <TitlesOfParts>
    <vt:vector size="56" baseType="lpstr">
      <vt:lpstr>Arial</vt:lpstr>
      <vt:lpstr>Calibri</vt:lpstr>
      <vt:lpstr>Calibri Light</vt:lpstr>
      <vt:lpstr>Roboto Light</vt:lpstr>
      <vt:lpstr>Symbol</vt:lpstr>
      <vt:lpstr>Tahoma</vt:lpstr>
      <vt:lpstr>Times New Roman</vt:lpstr>
      <vt:lpstr>Motyw pakietu Office</vt:lpstr>
      <vt:lpstr>Wyniki ankiety dot. planów zawodowych i życiowych maturzystów i studentów w Stalowej Woli  przygotowane w ramach projektu pt.: MODELOWE ROZWIĄZANIA NA TRUDNE WYZWANIA - Program Rozwoju Lokalnego i Instytucjonalnego Stalowej Woli  Stalowa Wola, 26.02.2020 r.</vt:lpstr>
      <vt:lpstr>Projekt: „MODELOWE ROZWIĄZANIA NA TRUDNE WYZWANIA  - Program Rozwoju Lokalnego i Instytucjonalnego Stalowej Woli”</vt:lpstr>
      <vt:lpstr>Prezentacja programu PowerPoint</vt:lpstr>
      <vt:lpstr>Projekt: „MODELOWE ROZWIĄZANIA NA TRUDNE WYZWANIA  - Program Rozwoju Lokalnego i Instytucjonalnego Stalowej Woli”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MODELOWE ROZWIĄZANIA  NA TRUDNE WYZWANIA - Program Rozwoju Lokalnego i Instytucjonalnego Stalowej Woli    Stalowa Wola, 26.02.2020 r.</dc:title>
  <dc:creator>Arleta Siwek</dc:creator>
  <cp:lastModifiedBy>Arleta Siwek</cp:lastModifiedBy>
  <cp:revision>37</cp:revision>
  <cp:lastPrinted>2020-02-25T14:46:25Z</cp:lastPrinted>
  <dcterms:created xsi:type="dcterms:W3CDTF">2020-02-24T19:05:40Z</dcterms:created>
  <dcterms:modified xsi:type="dcterms:W3CDTF">2020-02-26T06:14:38Z</dcterms:modified>
</cp:coreProperties>
</file>